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10287000" cx="18288000"/>
  <p:notesSz cx="6858000" cy="9144000"/>
  <p:embeddedFontLst>
    <p:embeddedFont>
      <p:font typeface="Anton"/>
      <p:regular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7" roundtripDataSignature="AMtx7mhhfdI8adHmK0FqKlOIcvAUulTg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customschemas.google.com/relationships/presentationmetadata" Target="metadata"/><Relationship Id="rId16" Type="http://schemas.openxmlformats.org/officeDocument/2006/relationships/font" Target="fonts/Anton-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p:nvPr>
            <p:ph idx="2" type="pic"/>
          </p:nvPr>
        </p:nvSpPr>
        <p:spPr>
          <a:xfrm>
            <a:off x="1792288" y="612775"/>
            <a:ext cx="5486400" cy="4114800"/>
          </a:xfrm>
          <a:prstGeom prst="rect">
            <a:avLst/>
          </a:prstGeom>
          <a:noFill/>
          <a:ln>
            <a:noFill/>
          </a:ln>
        </p:spPr>
      </p:sp>
      <p:sp>
        <p:nvSpPr>
          <p:cNvPr id="64" name="Google Shape;64;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4B1D"/>
        </a:solidFill>
      </p:bgPr>
    </p:bg>
    <p:spTree>
      <p:nvGrpSpPr>
        <p:cNvPr id="83" name="Shape 83"/>
        <p:cNvGrpSpPr/>
        <p:nvPr/>
      </p:nvGrpSpPr>
      <p:grpSpPr>
        <a:xfrm>
          <a:off x="0" y="0"/>
          <a:ext cx="0" cy="0"/>
          <a:chOff x="0" y="0"/>
          <a:chExt cx="0" cy="0"/>
        </a:xfrm>
      </p:grpSpPr>
      <p:sp>
        <p:nvSpPr>
          <p:cNvPr id="84" name="Google Shape;84;p1"/>
          <p:cNvSpPr txBox="1"/>
          <p:nvPr/>
        </p:nvSpPr>
        <p:spPr>
          <a:xfrm>
            <a:off x="5803100" y="7063612"/>
            <a:ext cx="13379894" cy="3979937"/>
          </a:xfrm>
          <a:prstGeom prst="rect">
            <a:avLst/>
          </a:prstGeom>
          <a:noFill/>
          <a:ln>
            <a:noFill/>
          </a:ln>
        </p:spPr>
        <p:txBody>
          <a:bodyPr anchorCtr="0" anchor="t" bIns="0" lIns="0" spcFirstLastPara="1" rIns="0" wrap="square" tIns="0">
            <a:spAutoFit/>
          </a:bodyPr>
          <a:lstStyle/>
          <a:p>
            <a:pPr indent="0" lvl="0" marL="0" marR="0" rtl="0" algn="l">
              <a:lnSpc>
                <a:spcPct val="84999"/>
              </a:lnSpc>
              <a:spcBef>
                <a:spcPts val="0"/>
              </a:spcBef>
              <a:spcAft>
                <a:spcPts val="0"/>
              </a:spcAft>
              <a:buNone/>
            </a:pPr>
            <a:r>
              <a:rPr b="0" i="0" lang="en-US" sz="33418" u="none" cap="none" strike="noStrike">
                <a:solidFill>
                  <a:srgbClr val="000000"/>
                </a:solidFill>
                <a:latin typeface="Anton"/>
                <a:ea typeface="Anton"/>
                <a:cs typeface="Anton"/>
                <a:sym typeface="Anton"/>
              </a:rPr>
              <a:t>ARBÓREA</a:t>
            </a:r>
            <a:endParaRPr/>
          </a:p>
        </p:txBody>
      </p:sp>
      <p:sp>
        <p:nvSpPr>
          <p:cNvPr id="85" name="Google Shape;85;p1"/>
          <p:cNvSpPr txBox="1"/>
          <p:nvPr/>
        </p:nvSpPr>
        <p:spPr>
          <a:xfrm>
            <a:off x="1028700" y="3086500"/>
            <a:ext cx="13909800" cy="3887400"/>
          </a:xfrm>
          <a:prstGeom prst="rect">
            <a:avLst/>
          </a:prstGeom>
          <a:noFill/>
          <a:ln>
            <a:noFill/>
          </a:ln>
        </p:spPr>
        <p:txBody>
          <a:bodyPr anchorCtr="0" anchor="t" bIns="0" lIns="0" spcFirstLastPara="1" rIns="0" wrap="square" tIns="0">
            <a:spAutoFit/>
          </a:bodyPr>
          <a:lstStyle/>
          <a:p>
            <a:pPr indent="0" lvl="0" marL="0" marR="0" rtl="0" algn="l">
              <a:lnSpc>
                <a:spcPct val="84999"/>
              </a:lnSpc>
              <a:spcBef>
                <a:spcPts val="0"/>
              </a:spcBef>
              <a:spcAft>
                <a:spcPts val="0"/>
              </a:spcAft>
              <a:buNone/>
            </a:pPr>
            <a:r>
              <a:rPr b="0" i="0" lang="en-US" sz="29713" u="none" cap="none" strike="noStrike">
                <a:solidFill>
                  <a:srgbClr val="89D957"/>
                </a:solidFill>
                <a:latin typeface="Anton"/>
                <a:ea typeface="Anton"/>
                <a:cs typeface="Anton"/>
                <a:sym typeface="Anton"/>
              </a:rPr>
              <a:t>ARBÓREA</a:t>
            </a:r>
            <a:endParaRPr/>
          </a:p>
        </p:txBody>
      </p:sp>
      <p:grpSp>
        <p:nvGrpSpPr>
          <p:cNvPr id="86" name="Google Shape;86;p1"/>
          <p:cNvGrpSpPr/>
          <p:nvPr/>
        </p:nvGrpSpPr>
        <p:grpSpPr>
          <a:xfrm>
            <a:off x="7887869" y="6617081"/>
            <a:ext cx="2512262" cy="1420745"/>
            <a:chOff x="0" y="0"/>
            <a:chExt cx="3349683" cy="1894326"/>
          </a:xfrm>
        </p:grpSpPr>
        <p:sp>
          <p:nvSpPr>
            <p:cNvPr id="87" name="Google Shape;87;p1"/>
            <p:cNvSpPr txBox="1"/>
            <p:nvPr/>
          </p:nvSpPr>
          <p:spPr>
            <a:xfrm>
              <a:off x="0" y="0"/>
              <a:ext cx="3349683" cy="570137"/>
            </a:xfrm>
            <a:prstGeom prst="rect">
              <a:avLst/>
            </a:prstGeom>
            <a:noFill/>
            <a:ln>
              <a:noFill/>
            </a:ln>
          </p:spPr>
          <p:txBody>
            <a:bodyPr anchorCtr="0" anchor="t" bIns="0" lIns="0" spcFirstLastPara="1" rIns="0" wrap="square" tIns="0">
              <a:spAutoFit/>
            </a:bodyPr>
            <a:lstStyle/>
            <a:p>
              <a:pPr indent="0" lvl="0" marL="0" marR="0" rtl="0" algn="l">
                <a:lnSpc>
                  <a:spcPct val="119993"/>
                </a:lnSpc>
                <a:spcBef>
                  <a:spcPts val="0"/>
                </a:spcBef>
                <a:spcAft>
                  <a:spcPts val="0"/>
                </a:spcAft>
                <a:buNone/>
              </a:pPr>
              <a:r>
                <a:rPr b="0" i="0" lang="en-US" sz="2896" u="none" cap="none" strike="noStrike">
                  <a:solidFill>
                    <a:srgbClr val="7ED957"/>
                  </a:solidFill>
                  <a:latin typeface="Anton"/>
                  <a:ea typeface="Anton"/>
                  <a:cs typeface="Anton"/>
                  <a:sym typeface="Anton"/>
                </a:rPr>
                <a:t>PRESENTADO POR:</a:t>
              </a:r>
              <a:endParaRPr/>
            </a:p>
          </p:txBody>
        </p:sp>
        <p:sp>
          <p:nvSpPr>
            <p:cNvPr id="88" name="Google Shape;88;p1"/>
            <p:cNvSpPr txBox="1"/>
            <p:nvPr/>
          </p:nvSpPr>
          <p:spPr>
            <a:xfrm>
              <a:off x="0" y="560612"/>
              <a:ext cx="3349683" cy="1333714"/>
            </a:xfrm>
            <a:prstGeom prst="rect">
              <a:avLst/>
            </a:prstGeom>
            <a:noFill/>
            <a:ln>
              <a:noFill/>
            </a:ln>
          </p:spPr>
          <p:txBody>
            <a:bodyPr anchorCtr="0" anchor="t" bIns="0" lIns="0" spcFirstLastPara="1" rIns="0" wrap="square" tIns="0">
              <a:spAutoFit/>
            </a:bodyPr>
            <a:lstStyle/>
            <a:p>
              <a:pPr indent="0" lvl="0" marL="0" marR="0" rtl="0" algn="l">
                <a:lnSpc>
                  <a:spcPct val="119981"/>
                </a:lnSpc>
                <a:spcBef>
                  <a:spcPts val="0"/>
                </a:spcBef>
                <a:spcAft>
                  <a:spcPts val="0"/>
                </a:spcAft>
                <a:buNone/>
              </a:pPr>
              <a:r>
                <a:rPr b="0" i="0" lang="en-US" sz="2172" u="none" cap="none" strike="noStrike">
                  <a:solidFill>
                    <a:srgbClr val="FFFFFF"/>
                  </a:solidFill>
                  <a:latin typeface="Arial"/>
                  <a:ea typeface="Arial"/>
                  <a:cs typeface="Arial"/>
                  <a:sym typeface="Arial"/>
                </a:rPr>
                <a:t>Isamar Ramos </a:t>
              </a:r>
              <a:endParaRPr/>
            </a:p>
            <a:p>
              <a:pPr indent="0" lvl="0" marL="0" marR="0" rtl="0" algn="l">
                <a:lnSpc>
                  <a:spcPct val="119981"/>
                </a:lnSpc>
                <a:spcBef>
                  <a:spcPts val="0"/>
                </a:spcBef>
                <a:spcAft>
                  <a:spcPts val="0"/>
                </a:spcAft>
                <a:buNone/>
              </a:pPr>
              <a:r>
                <a:rPr b="0" i="0" lang="en-US" sz="2172" u="none" cap="none" strike="noStrike">
                  <a:solidFill>
                    <a:srgbClr val="FFFFFF"/>
                  </a:solidFill>
                  <a:latin typeface="Arial"/>
                  <a:ea typeface="Arial"/>
                  <a:cs typeface="Arial"/>
                  <a:sym typeface="Arial"/>
                </a:rPr>
                <a:t>Noelia Rodriguez</a:t>
              </a:r>
              <a:endParaRPr/>
            </a:p>
            <a:p>
              <a:pPr indent="0" lvl="0" marL="0" marR="0" rtl="0" algn="l">
                <a:lnSpc>
                  <a:spcPct val="119981"/>
                </a:lnSpc>
                <a:spcBef>
                  <a:spcPts val="0"/>
                </a:spcBef>
                <a:spcAft>
                  <a:spcPts val="0"/>
                </a:spcAft>
                <a:buNone/>
              </a:pPr>
              <a:r>
                <a:rPr b="0" i="0" lang="en-US" sz="2172" u="none" cap="none" strike="noStrike">
                  <a:solidFill>
                    <a:srgbClr val="FFFFFF"/>
                  </a:solidFill>
                  <a:latin typeface="Arial"/>
                  <a:ea typeface="Arial"/>
                  <a:cs typeface="Arial"/>
                  <a:sym typeface="Arial"/>
                </a:rPr>
                <a:t>Emili Romero</a:t>
              </a:r>
              <a:endParaRPr/>
            </a:p>
          </p:txBody>
        </p:sp>
      </p:grpSp>
      <p:sp>
        <p:nvSpPr>
          <p:cNvPr id="89" name="Google Shape;89;p1"/>
          <p:cNvSpPr txBox="1"/>
          <p:nvPr/>
        </p:nvSpPr>
        <p:spPr>
          <a:xfrm>
            <a:off x="230071" y="9059954"/>
            <a:ext cx="4935785" cy="1002666"/>
          </a:xfrm>
          <a:prstGeom prst="rect">
            <a:avLst/>
          </a:prstGeom>
          <a:noFill/>
          <a:ln>
            <a:noFill/>
          </a:ln>
        </p:spPr>
        <p:txBody>
          <a:bodyPr anchorCtr="0" anchor="t" bIns="0" lIns="0" spcFirstLastPara="1" rIns="0" wrap="square" tIns="0">
            <a:spAutoFit/>
          </a:bodyPr>
          <a:lstStyle/>
          <a:p>
            <a:pPr indent="0" lvl="0" marL="0" marR="0" rtl="0" algn="l">
              <a:lnSpc>
                <a:spcPct val="119981"/>
              </a:lnSpc>
              <a:spcBef>
                <a:spcPts val="0"/>
              </a:spcBef>
              <a:spcAft>
                <a:spcPts val="0"/>
              </a:spcAft>
              <a:buNone/>
            </a:pPr>
            <a:r>
              <a:rPr b="0" i="0" lang="en-US" sz="2172" u="none" cap="none" strike="noStrike">
                <a:solidFill>
                  <a:srgbClr val="FFFFFF"/>
                </a:solidFill>
                <a:latin typeface="Arial"/>
                <a:ea typeface="Arial"/>
                <a:cs typeface="Arial"/>
                <a:sym typeface="Arial"/>
              </a:rPr>
              <a:t>3°MA Diseño </a:t>
            </a:r>
            <a:endParaRPr/>
          </a:p>
          <a:p>
            <a:pPr indent="0" lvl="0" marL="0" marR="0" rtl="0" algn="l">
              <a:lnSpc>
                <a:spcPct val="119981"/>
              </a:lnSpc>
              <a:spcBef>
                <a:spcPts val="0"/>
              </a:spcBef>
              <a:spcAft>
                <a:spcPts val="0"/>
              </a:spcAft>
              <a:buNone/>
            </a:pPr>
            <a:r>
              <a:rPr b="0" i="0" lang="en-US" sz="2172" u="none" cap="none" strike="noStrike">
                <a:solidFill>
                  <a:srgbClr val="FFFFFF"/>
                </a:solidFill>
                <a:latin typeface="Arial"/>
                <a:ea typeface="Arial"/>
                <a:cs typeface="Arial"/>
                <a:sym typeface="Arial"/>
              </a:rPr>
              <a:t>Proyecto de egreso</a:t>
            </a:r>
            <a:endParaRPr/>
          </a:p>
          <a:p>
            <a:pPr indent="0" lvl="0" marL="0" marR="0" rtl="0" algn="l">
              <a:lnSpc>
                <a:spcPct val="119981"/>
              </a:lnSpc>
              <a:spcBef>
                <a:spcPts val="0"/>
              </a:spcBef>
              <a:spcAft>
                <a:spcPts val="0"/>
              </a:spcAft>
              <a:buNone/>
            </a:pPr>
            <a:r>
              <a:rPr b="0" i="0" lang="en-US" sz="2172" u="none" cap="none" strike="noStrike">
                <a:solidFill>
                  <a:srgbClr val="FFFFFF"/>
                </a:solidFill>
                <a:latin typeface="Arial"/>
                <a:ea typeface="Arial"/>
                <a:cs typeface="Arial"/>
                <a:sym typeface="Arial"/>
              </a:rPr>
              <a:t>Polo EducativoTecnológico del Cerro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4B1D"/>
        </a:solidFill>
      </p:bgPr>
    </p:bg>
    <p:spTree>
      <p:nvGrpSpPr>
        <p:cNvPr id="207" name="Shape 207"/>
        <p:cNvGrpSpPr/>
        <p:nvPr/>
      </p:nvGrpSpPr>
      <p:grpSpPr>
        <a:xfrm>
          <a:off x="0" y="0"/>
          <a:ext cx="0" cy="0"/>
          <a:chOff x="0" y="0"/>
          <a:chExt cx="0" cy="0"/>
        </a:xfrm>
      </p:grpSpPr>
      <p:sp>
        <p:nvSpPr>
          <p:cNvPr id="208" name="Google Shape;208;p10"/>
          <p:cNvSpPr txBox="1"/>
          <p:nvPr/>
        </p:nvSpPr>
        <p:spPr>
          <a:xfrm>
            <a:off x="1028700" y="5727722"/>
            <a:ext cx="16230600" cy="3530578"/>
          </a:xfrm>
          <a:prstGeom prst="rect">
            <a:avLst/>
          </a:prstGeom>
          <a:noFill/>
          <a:ln>
            <a:noFill/>
          </a:ln>
        </p:spPr>
        <p:txBody>
          <a:bodyPr anchorCtr="0" anchor="t" bIns="0" lIns="0" spcFirstLastPara="1" rIns="0" wrap="square" tIns="0">
            <a:spAutoFit/>
          </a:bodyPr>
          <a:lstStyle/>
          <a:p>
            <a:pPr indent="0" lvl="0" marL="0" marR="0" rtl="0" algn="ctr">
              <a:lnSpc>
                <a:spcPct val="84999"/>
              </a:lnSpc>
              <a:spcBef>
                <a:spcPts val="0"/>
              </a:spcBef>
              <a:spcAft>
                <a:spcPts val="0"/>
              </a:spcAft>
              <a:buNone/>
            </a:pPr>
            <a:r>
              <a:rPr b="0" i="0" lang="en-US" sz="29713" u="none" cap="none" strike="noStrike">
                <a:solidFill>
                  <a:srgbClr val="000000"/>
                </a:solidFill>
                <a:latin typeface="Anton"/>
                <a:ea typeface="Anton"/>
                <a:cs typeface="Anton"/>
                <a:sym typeface="Anton"/>
              </a:rPr>
              <a:t>GRACIAS</a:t>
            </a:r>
            <a:endParaRPr/>
          </a:p>
        </p:txBody>
      </p:sp>
      <p:sp>
        <p:nvSpPr>
          <p:cNvPr id="209" name="Google Shape;209;p10"/>
          <p:cNvSpPr txBox="1"/>
          <p:nvPr/>
        </p:nvSpPr>
        <p:spPr>
          <a:xfrm>
            <a:off x="1028700" y="2488060"/>
            <a:ext cx="16230600" cy="3530578"/>
          </a:xfrm>
          <a:prstGeom prst="rect">
            <a:avLst/>
          </a:prstGeom>
          <a:noFill/>
          <a:ln>
            <a:noFill/>
          </a:ln>
        </p:spPr>
        <p:txBody>
          <a:bodyPr anchorCtr="0" anchor="t" bIns="0" lIns="0" spcFirstLastPara="1" rIns="0" wrap="square" tIns="0">
            <a:spAutoFit/>
          </a:bodyPr>
          <a:lstStyle/>
          <a:p>
            <a:pPr indent="0" lvl="0" marL="0" marR="0" rtl="0" algn="ctr">
              <a:lnSpc>
                <a:spcPct val="84999"/>
              </a:lnSpc>
              <a:spcBef>
                <a:spcPts val="0"/>
              </a:spcBef>
              <a:spcAft>
                <a:spcPts val="0"/>
              </a:spcAft>
              <a:buNone/>
            </a:pPr>
            <a:r>
              <a:rPr b="0" i="0" lang="en-US" sz="29713" u="none" cap="none" strike="noStrike">
                <a:solidFill>
                  <a:srgbClr val="89D957"/>
                </a:solidFill>
                <a:latin typeface="Anton"/>
                <a:ea typeface="Anton"/>
                <a:cs typeface="Anton"/>
                <a:sym typeface="Anton"/>
              </a:rPr>
              <a:t>GRACIAS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4B1D"/>
        </a:solidFill>
      </p:bgPr>
    </p:bg>
    <p:spTree>
      <p:nvGrpSpPr>
        <p:cNvPr id="93" name="Shape 93"/>
        <p:cNvGrpSpPr/>
        <p:nvPr/>
      </p:nvGrpSpPr>
      <p:grpSpPr>
        <a:xfrm>
          <a:off x="0" y="0"/>
          <a:ext cx="0" cy="0"/>
          <a:chOff x="0" y="0"/>
          <a:chExt cx="0" cy="0"/>
        </a:xfrm>
      </p:grpSpPr>
      <p:sp>
        <p:nvSpPr>
          <p:cNvPr id="94" name="Google Shape;94;p2"/>
          <p:cNvSpPr/>
          <p:nvPr/>
        </p:nvSpPr>
        <p:spPr>
          <a:xfrm>
            <a:off x="1028700" y="3326636"/>
            <a:ext cx="6138654" cy="5931664"/>
          </a:xfrm>
          <a:custGeom>
            <a:rect b="b" l="l" r="r" t="t"/>
            <a:pathLst>
              <a:path extrusionOk="0" h="923648" w="955879">
                <a:moveTo>
                  <a:pt x="29007" y="0"/>
                </a:moveTo>
                <a:lnTo>
                  <a:pt x="926872" y="0"/>
                </a:lnTo>
                <a:cubicBezTo>
                  <a:pt x="942892" y="0"/>
                  <a:pt x="955879" y="12987"/>
                  <a:pt x="955879" y="29007"/>
                </a:cubicBezTo>
                <a:lnTo>
                  <a:pt x="955879" y="894641"/>
                </a:lnTo>
                <a:cubicBezTo>
                  <a:pt x="955879" y="910661"/>
                  <a:pt x="942892" y="923648"/>
                  <a:pt x="926872" y="923648"/>
                </a:cubicBezTo>
                <a:lnTo>
                  <a:pt x="29007" y="923648"/>
                </a:lnTo>
                <a:cubicBezTo>
                  <a:pt x="12987" y="923648"/>
                  <a:pt x="0" y="910661"/>
                  <a:pt x="0" y="894641"/>
                </a:cubicBezTo>
                <a:lnTo>
                  <a:pt x="0" y="29007"/>
                </a:lnTo>
                <a:cubicBezTo>
                  <a:pt x="0" y="12987"/>
                  <a:pt x="12987" y="0"/>
                  <a:pt x="29007" y="0"/>
                </a:cubicBezTo>
                <a:close/>
              </a:path>
            </a:pathLst>
          </a:custGeom>
          <a:blipFill rotWithShape="1">
            <a:blip r:embed="rId3">
              <a:alphaModFix/>
            </a:blip>
            <a:stretch>
              <a:fillRect b="0" l="-6184" r="-13162" t="-2351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6588703" y="4883150"/>
            <a:ext cx="4743211" cy="4743211"/>
          </a:xfrm>
          <a:custGeom>
            <a:rect b="b" l="l" r="r" t="t"/>
            <a:pathLst>
              <a:path extrusionOk="0" h="812800" w="812800">
                <a:moveTo>
                  <a:pt x="37541" y="0"/>
                </a:moveTo>
                <a:lnTo>
                  <a:pt x="775259" y="0"/>
                </a:lnTo>
                <a:cubicBezTo>
                  <a:pt x="785216" y="0"/>
                  <a:pt x="794764" y="3955"/>
                  <a:pt x="801805" y="10995"/>
                </a:cubicBezTo>
                <a:cubicBezTo>
                  <a:pt x="808845" y="18036"/>
                  <a:pt x="812800" y="27584"/>
                  <a:pt x="812800" y="37541"/>
                </a:cubicBezTo>
                <a:lnTo>
                  <a:pt x="812800" y="775259"/>
                </a:lnTo>
                <a:cubicBezTo>
                  <a:pt x="812800" y="785216"/>
                  <a:pt x="808845" y="794764"/>
                  <a:pt x="801805" y="801805"/>
                </a:cubicBezTo>
                <a:cubicBezTo>
                  <a:pt x="794764" y="808845"/>
                  <a:pt x="785216" y="812800"/>
                  <a:pt x="775259" y="812800"/>
                </a:cubicBezTo>
                <a:lnTo>
                  <a:pt x="37541" y="812800"/>
                </a:lnTo>
                <a:cubicBezTo>
                  <a:pt x="27584" y="812800"/>
                  <a:pt x="18036" y="808845"/>
                  <a:pt x="10995" y="801805"/>
                </a:cubicBezTo>
                <a:cubicBezTo>
                  <a:pt x="3955" y="794764"/>
                  <a:pt x="0" y="785216"/>
                  <a:pt x="0" y="775259"/>
                </a:cubicBezTo>
                <a:lnTo>
                  <a:pt x="0" y="37541"/>
                </a:lnTo>
                <a:cubicBezTo>
                  <a:pt x="0" y="27584"/>
                  <a:pt x="3955" y="18036"/>
                  <a:pt x="10995" y="10995"/>
                </a:cubicBezTo>
                <a:cubicBezTo>
                  <a:pt x="18036" y="3955"/>
                  <a:pt x="27584" y="0"/>
                  <a:pt x="37541" y="0"/>
                </a:cubicBezTo>
                <a:close/>
              </a:path>
            </a:pathLst>
          </a:custGeom>
          <a:blipFill rotWithShape="1">
            <a:blip r:embed="rId4">
              <a:alphaModFix/>
            </a:blip>
            <a:stretch>
              <a:fillRect b="0" l="-29999" r="-29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txBox="1"/>
          <p:nvPr/>
        </p:nvSpPr>
        <p:spPr>
          <a:xfrm>
            <a:off x="891903" y="942210"/>
            <a:ext cx="11393599" cy="2384426"/>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20000" u="none" cap="none" strike="noStrike">
                <a:solidFill>
                  <a:srgbClr val="89D957"/>
                </a:solidFill>
                <a:latin typeface="Anton"/>
                <a:ea typeface="Anton"/>
                <a:cs typeface="Anton"/>
                <a:sym typeface="Anton"/>
              </a:rPr>
              <a:t>CONCEPTO</a:t>
            </a:r>
            <a:endParaRPr/>
          </a:p>
        </p:txBody>
      </p:sp>
      <p:grpSp>
        <p:nvGrpSpPr>
          <p:cNvPr id="97" name="Google Shape;97;p2"/>
          <p:cNvGrpSpPr/>
          <p:nvPr/>
        </p:nvGrpSpPr>
        <p:grpSpPr>
          <a:xfrm>
            <a:off x="11952576" y="1805811"/>
            <a:ext cx="5956438" cy="7968359"/>
            <a:chOff x="0" y="0"/>
            <a:chExt cx="7941918" cy="10624479"/>
          </a:xfrm>
        </p:grpSpPr>
        <p:sp>
          <p:nvSpPr>
            <p:cNvPr id="98" name="Google Shape;98;p2"/>
            <p:cNvSpPr txBox="1"/>
            <p:nvPr/>
          </p:nvSpPr>
          <p:spPr>
            <a:xfrm>
              <a:off x="0" y="0"/>
              <a:ext cx="7176500" cy="1085261"/>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397" u="none" cap="none" strike="noStrike">
                  <a:solidFill>
                    <a:srgbClr val="89D957"/>
                  </a:solidFill>
                  <a:latin typeface="Anton"/>
                  <a:ea typeface="Anton"/>
                  <a:cs typeface="Anton"/>
                  <a:sym typeface="Anton"/>
                </a:rPr>
                <a:t>¿QUÉ ES ARBÓREA?</a:t>
              </a:r>
              <a:endParaRPr/>
            </a:p>
          </p:txBody>
        </p:sp>
        <p:sp>
          <p:nvSpPr>
            <p:cNvPr id="99" name="Google Shape;99;p2"/>
            <p:cNvSpPr txBox="1"/>
            <p:nvPr/>
          </p:nvSpPr>
          <p:spPr>
            <a:xfrm>
              <a:off x="0" y="4382596"/>
              <a:ext cx="7941918" cy="2170523"/>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397" u="none" cap="none" strike="noStrike">
                  <a:solidFill>
                    <a:srgbClr val="89D957"/>
                  </a:solidFill>
                  <a:latin typeface="Anton"/>
                  <a:ea typeface="Anton"/>
                  <a:cs typeface="Anton"/>
                  <a:sym typeface="Anton"/>
                </a:rPr>
                <a:t>¿QUIÉNES SON NUESTROS USUARIOS?</a:t>
              </a:r>
              <a:endParaRPr/>
            </a:p>
          </p:txBody>
        </p:sp>
        <p:sp>
          <p:nvSpPr>
            <p:cNvPr id="100" name="Google Shape;100;p2"/>
            <p:cNvSpPr txBox="1"/>
            <p:nvPr/>
          </p:nvSpPr>
          <p:spPr>
            <a:xfrm>
              <a:off x="0" y="1414941"/>
              <a:ext cx="7456652" cy="2133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Un mobiliario tipo </a:t>
              </a:r>
              <a:r>
                <a:rPr b="1" i="0" lang="en-US" sz="1800" u="none" cap="none" strike="noStrike">
                  <a:solidFill>
                    <a:srgbClr val="FFFFFF"/>
                  </a:solidFill>
                  <a:latin typeface="Arial"/>
                  <a:ea typeface="Arial"/>
                  <a:cs typeface="Arial"/>
                  <a:sym typeface="Arial"/>
                </a:rPr>
                <a:t>mesa picnic</a:t>
              </a:r>
              <a:r>
                <a:rPr b="0" i="0" lang="en-US" sz="1800" u="none" cap="none" strike="noStrike">
                  <a:solidFill>
                    <a:srgbClr val="FFFFFF"/>
                  </a:solidFill>
                  <a:latin typeface="Arial"/>
                  <a:ea typeface="Arial"/>
                  <a:cs typeface="Arial"/>
                  <a:sym typeface="Arial"/>
                </a:rPr>
                <a:t> creado a partir del biomaterial YerbaTec, desarrollado con residuos de yerba mate.</a:t>
              </a:r>
              <a:endParaRPr/>
            </a:p>
            <a:p>
              <a:pPr indent="0" lvl="0" marL="0" marR="0" rtl="0" algn="just">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Su diseño busca unir naturaleza y tecnología mediante formas inspiradas en una semilla, símbolo de crecimiento y renovación.</a:t>
              </a:r>
              <a:endParaRPr/>
            </a:p>
          </p:txBody>
        </p:sp>
        <p:sp>
          <p:nvSpPr>
            <p:cNvPr id="101" name="Google Shape;101;p2"/>
            <p:cNvSpPr txBox="1"/>
            <p:nvPr/>
          </p:nvSpPr>
          <p:spPr>
            <a:xfrm>
              <a:off x="0" y="8499583"/>
              <a:ext cx="7941918" cy="1085261"/>
            </a:xfrm>
            <a:prstGeom prst="rect">
              <a:avLst/>
            </a:prstGeom>
            <a:noFill/>
            <a:ln>
              <a:noFill/>
            </a:ln>
          </p:spPr>
          <p:txBody>
            <a:bodyPr anchorCtr="0" anchor="t" bIns="0" lIns="0" spcFirstLastPara="1" rIns="0" wrap="square" tIns="0">
              <a:spAutoFit/>
            </a:bodyPr>
            <a:lstStyle/>
            <a:p>
              <a:pPr indent="0" lvl="0" marL="0" marR="0" rtl="0" algn="l">
                <a:lnSpc>
                  <a:spcPct val="119992"/>
                </a:lnSpc>
                <a:spcBef>
                  <a:spcPts val="0"/>
                </a:spcBef>
                <a:spcAft>
                  <a:spcPts val="0"/>
                </a:spcAft>
                <a:buNone/>
              </a:pPr>
              <a:r>
                <a:rPr b="0" i="0" lang="en-US" sz="5397" u="none" cap="none" strike="noStrike">
                  <a:solidFill>
                    <a:srgbClr val="89D957"/>
                  </a:solidFill>
                  <a:latin typeface="Anton"/>
                  <a:ea typeface="Anton"/>
                  <a:cs typeface="Anton"/>
                  <a:sym typeface="Anton"/>
                </a:rPr>
                <a:t>¿DÓNDE TRABAJAMOS?</a:t>
              </a:r>
              <a:endParaRPr/>
            </a:p>
          </p:txBody>
        </p:sp>
        <p:sp>
          <p:nvSpPr>
            <p:cNvPr id="102" name="Google Shape;102;p2"/>
            <p:cNvSpPr txBox="1"/>
            <p:nvPr/>
          </p:nvSpPr>
          <p:spPr>
            <a:xfrm>
              <a:off x="0" y="6960157"/>
              <a:ext cx="7456652" cy="7112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Personas de 15 a 25 años, estudiantes de bachillerato y terciario del departamento de Montevideo.</a:t>
              </a:r>
              <a:endParaRPr/>
            </a:p>
          </p:txBody>
        </p:sp>
        <p:sp>
          <p:nvSpPr>
            <p:cNvPr id="103" name="Google Shape;103;p2"/>
            <p:cNvSpPr txBox="1"/>
            <p:nvPr/>
          </p:nvSpPr>
          <p:spPr>
            <a:xfrm>
              <a:off x="0" y="9913279"/>
              <a:ext cx="7456652" cy="7112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Proyecto desarrollado en el Polo Educativo Tecnológico del Cerro (PETC), Montevideo.</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4B1D"/>
        </a:solidFill>
      </p:bgPr>
    </p:bg>
    <p:spTree>
      <p:nvGrpSpPr>
        <p:cNvPr id="107" name="Shape 107"/>
        <p:cNvGrpSpPr/>
        <p:nvPr/>
      </p:nvGrpSpPr>
      <p:grpSpPr>
        <a:xfrm>
          <a:off x="0" y="0"/>
          <a:ext cx="0" cy="0"/>
          <a:chOff x="0" y="0"/>
          <a:chExt cx="0" cy="0"/>
        </a:xfrm>
      </p:grpSpPr>
      <p:grpSp>
        <p:nvGrpSpPr>
          <p:cNvPr id="108" name="Google Shape;108;p3"/>
          <p:cNvGrpSpPr/>
          <p:nvPr/>
        </p:nvGrpSpPr>
        <p:grpSpPr>
          <a:xfrm>
            <a:off x="1028700" y="6463031"/>
            <a:ext cx="564591" cy="564591"/>
            <a:chOff x="0" y="0"/>
            <a:chExt cx="148699" cy="148699"/>
          </a:xfrm>
        </p:grpSpPr>
        <p:sp>
          <p:nvSpPr>
            <p:cNvPr id="109" name="Google Shape;109;p3"/>
            <p:cNvSpPr/>
            <p:nvPr/>
          </p:nvSpPr>
          <p:spPr>
            <a:xfrm>
              <a:off x="0" y="0"/>
              <a:ext cx="148699" cy="148699"/>
            </a:xfrm>
            <a:custGeom>
              <a:rect b="b" l="l" r="r" t="t"/>
              <a:pathLst>
                <a:path extrusionOk="0" h="148699" w="148699">
                  <a:moveTo>
                    <a:pt x="0" y="0"/>
                  </a:moveTo>
                  <a:lnTo>
                    <a:pt x="148699" y="0"/>
                  </a:lnTo>
                  <a:lnTo>
                    <a:pt x="148699" y="148699"/>
                  </a:lnTo>
                  <a:lnTo>
                    <a:pt x="0" y="148699"/>
                  </a:lnTo>
                  <a:close/>
                </a:path>
              </a:pathLst>
            </a:custGeom>
            <a:solidFill>
              <a:srgbClr val="7ED957"/>
            </a:solidFill>
            <a:ln>
              <a:noFill/>
            </a:ln>
          </p:spPr>
        </p:sp>
        <p:sp>
          <p:nvSpPr>
            <p:cNvPr id="110" name="Google Shape;110;p3"/>
            <p:cNvSpPr txBox="1"/>
            <p:nvPr/>
          </p:nvSpPr>
          <p:spPr>
            <a:xfrm>
              <a:off x="0" y="0"/>
              <a:ext cx="148699" cy="148699"/>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3"/>
          <p:cNvGrpSpPr/>
          <p:nvPr/>
        </p:nvGrpSpPr>
        <p:grpSpPr>
          <a:xfrm>
            <a:off x="6761209" y="6463031"/>
            <a:ext cx="564591" cy="564591"/>
            <a:chOff x="0" y="0"/>
            <a:chExt cx="148699" cy="148699"/>
          </a:xfrm>
        </p:grpSpPr>
        <p:sp>
          <p:nvSpPr>
            <p:cNvPr id="112" name="Google Shape;112;p3"/>
            <p:cNvSpPr/>
            <p:nvPr/>
          </p:nvSpPr>
          <p:spPr>
            <a:xfrm>
              <a:off x="0" y="0"/>
              <a:ext cx="148699" cy="148699"/>
            </a:xfrm>
            <a:custGeom>
              <a:rect b="b" l="l" r="r" t="t"/>
              <a:pathLst>
                <a:path extrusionOk="0" h="148699" w="148699">
                  <a:moveTo>
                    <a:pt x="0" y="0"/>
                  </a:moveTo>
                  <a:lnTo>
                    <a:pt x="148699" y="0"/>
                  </a:lnTo>
                  <a:lnTo>
                    <a:pt x="148699" y="148699"/>
                  </a:lnTo>
                  <a:lnTo>
                    <a:pt x="0" y="148699"/>
                  </a:lnTo>
                  <a:close/>
                </a:path>
              </a:pathLst>
            </a:custGeom>
            <a:solidFill>
              <a:srgbClr val="7ED957"/>
            </a:solidFill>
            <a:ln>
              <a:noFill/>
            </a:ln>
          </p:spPr>
        </p:sp>
        <p:sp>
          <p:nvSpPr>
            <p:cNvPr id="113" name="Google Shape;113;p3"/>
            <p:cNvSpPr txBox="1"/>
            <p:nvPr/>
          </p:nvSpPr>
          <p:spPr>
            <a:xfrm>
              <a:off x="0" y="0"/>
              <a:ext cx="148699" cy="148699"/>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3"/>
          <p:cNvGrpSpPr/>
          <p:nvPr/>
        </p:nvGrpSpPr>
        <p:grpSpPr>
          <a:xfrm>
            <a:off x="12493718" y="6463031"/>
            <a:ext cx="564591" cy="564591"/>
            <a:chOff x="0" y="0"/>
            <a:chExt cx="148699" cy="148699"/>
          </a:xfrm>
        </p:grpSpPr>
        <p:sp>
          <p:nvSpPr>
            <p:cNvPr id="115" name="Google Shape;115;p3"/>
            <p:cNvSpPr/>
            <p:nvPr/>
          </p:nvSpPr>
          <p:spPr>
            <a:xfrm>
              <a:off x="0" y="0"/>
              <a:ext cx="148699" cy="148699"/>
            </a:xfrm>
            <a:custGeom>
              <a:rect b="b" l="l" r="r" t="t"/>
              <a:pathLst>
                <a:path extrusionOk="0" h="148699" w="148699">
                  <a:moveTo>
                    <a:pt x="0" y="0"/>
                  </a:moveTo>
                  <a:lnTo>
                    <a:pt x="148699" y="0"/>
                  </a:lnTo>
                  <a:lnTo>
                    <a:pt x="148699" y="148699"/>
                  </a:lnTo>
                  <a:lnTo>
                    <a:pt x="0" y="148699"/>
                  </a:lnTo>
                  <a:close/>
                </a:path>
              </a:pathLst>
            </a:custGeom>
            <a:solidFill>
              <a:srgbClr val="7ED957"/>
            </a:solidFill>
            <a:ln>
              <a:noFill/>
            </a:ln>
          </p:spPr>
        </p:sp>
        <p:sp>
          <p:nvSpPr>
            <p:cNvPr id="116" name="Google Shape;116;p3"/>
            <p:cNvSpPr txBox="1"/>
            <p:nvPr/>
          </p:nvSpPr>
          <p:spPr>
            <a:xfrm>
              <a:off x="0" y="0"/>
              <a:ext cx="148699" cy="148699"/>
            </a:xfrm>
            <a:prstGeom prst="rect">
              <a:avLst/>
            </a:prstGeom>
            <a:noFill/>
            <a:ln>
              <a:noFill/>
            </a:ln>
          </p:spPr>
          <p:txBody>
            <a:bodyPr anchorCtr="0" anchor="ctr" bIns="50800" lIns="50800" spcFirstLastPara="1" rIns="50800" wrap="square" tIns="50800">
              <a:noAutofit/>
            </a:bodyPr>
            <a:lstStyle/>
            <a:p>
              <a:pPr indent="0" lvl="0" marL="0" marR="0" rtl="0" algn="ctr">
                <a:lnSpc>
                  <a:spcPct val="13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3"/>
          <p:cNvSpPr/>
          <p:nvPr/>
        </p:nvSpPr>
        <p:spPr>
          <a:xfrm>
            <a:off x="12493718" y="3282224"/>
            <a:ext cx="5535310" cy="2904582"/>
          </a:xfrm>
          <a:custGeom>
            <a:rect b="b" l="l" r="r" t="t"/>
            <a:pathLst>
              <a:path extrusionOk="0" h="449996" w="857564">
                <a:moveTo>
                  <a:pt x="32169" y="0"/>
                </a:moveTo>
                <a:lnTo>
                  <a:pt x="825396" y="0"/>
                </a:lnTo>
                <a:cubicBezTo>
                  <a:pt x="833927" y="0"/>
                  <a:pt x="842109" y="3389"/>
                  <a:pt x="848142" y="9422"/>
                </a:cubicBezTo>
                <a:cubicBezTo>
                  <a:pt x="854175" y="15455"/>
                  <a:pt x="857564" y="23637"/>
                  <a:pt x="857564" y="32169"/>
                </a:cubicBezTo>
                <a:lnTo>
                  <a:pt x="857564" y="417827"/>
                </a:lnTo>
                <a:cubicBezTo>
                  <a:pt x="857564" y="426359"/>
                  <a:pt x="854175" y="434541"/>
                  <a:pt x="848142" y="440574"/>
                </a:cubicBezTo>
                <a:cubicBezTo>
                  <a:pt x="842109" y="446607"/>
                  <a:pt x="833927" y="449996"/>
                  <a:pt x="825396" y="449996"/>
                </a:cubicBezTo>
                <a:lnTo>
                  <a:pt x="32169" y="449996"/>
                </a:lnTo>
                <a:cubicBezTo>
                  <a:pt x="14402" y="449996"/>
                  <a:pt x="0" y="435593"/>
                  <a:pt x="0" y="417827"/>
                </a:cubicBezTo>
                <a:lnTo>
                  <a:pt x="0" y="32169"/>
                </a:lnTo>
                <a:cubicBezTo>
                  <a:pt x="0" y="23637"/>
                  <a:pt x="3389" y="15455"/>
                  <a:pt x="9422" y="9422"/>
                </a:cubicBezTo>
                <a:cubicBezTo>
                  <a:pt x="15455" y="3389"/>
                  <a:pt x="23637" y="0"/>
                  <a:pt x="32169" y="0"/>
                </a:cubicBezTo>
                <a:close/>
              </a:path>
            </a:pathLst>
          </a:custGeom>
          <a:blipFill rotWithShape="1">
            <a:blip r:embed="rId3">
              <a:alphaModFix/>
            </a:blip>
            <a:stretch>
              <a:fillRect b="-9552" l="0" r="0" t="-955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txBox="1"/>
          <p:nvPr/>
        </p:nvSpPr>
        <p:spPr>
          <a:xfrm>
            <a:off x="891903" y="1069247"/>
            <a:ext cx="16367397" cy="2384426"/>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20000" u="none" cap="none" strike="noStrike">
                <a:solidFill>
                  <a:srgbClr val="89D957"/>
                </a:solidFill>
                <a:latin typeface="Anton"/>
                <a:ea typeface="Anton"/>
                <a:cs typeface="Anton"/>
                <a:sym typeface="Anton"/>
              </a:rPr>
              <a:t>PROBLEMÁTICA</a:t>
            </a:r>
            <a:endParaRPr/>
          </a:p>
        </p:txBody>
      </p:sp>
      <p:sp>
        <p:nvSpPr>
          <p:cNvPr id="119" name="Google Shape;119;p3"/>
          <p:cNvSpPr/>
          <p:nvPr/>
        </p:nvSpPr>
        <p:spPr>
          <a:xfrm>
            <a:off x="6761209" y="3282224"/>
            <a:ext cx="5535310" cy="2904582"/>
          </a:xfrm>
          <a:custGeom>
            <a:rect b="b" l="l" r="r" t="t"/>
            <a:pathLst>
              <a:path extrusionOk="0" h="449996" w="857564">
                <a:moveTo>
                  <a:pt x="32169" y="0"/>
                </a:moveTo>
                <a:lnTo>
                  <a:pt x="825396" y="0"/>
                </a:lnTo>
                <a:cubicBezTo>
                  <a:pt x="833927" y="0"/>
                  <a:pt x="842109" y="3389"/>
                  <a:pt x="848142" y="9422"/>
                </a:cubicBezTo>
                <a:cubicBezTo>
                  <a:pt x="854175" y="15455"/>
                  <a:pt x="857564" y="23637"/>
                  <a:pt x="857564" y="32169"/>
                </a:cubicBezTo>
                <a:lnTo>
                  <a:pt x="857564" y="417827"/>
                </a:lnTo>
                <a:cubicBezTo>
                  <a:pt x="857564" y="426359"/>
                  <a:pt x="854175" y="434541"/>
                  <a:pt x="848142" y="440574"/>
                </a:cubicBezTo>
                <a:cubicBezTo>
                  <a:pt x="842109" y="446607"/>
                  <a:pt x="833927" y="449996"/>
                  <a:pt x="825396" y="449996"/>
                </a:cubicBezTo>
                <a:lnTo>
                  <a:pt x="32169" y="449996"/>
                </a:lnTo>
                <a:cubicBezTo>
                  <a:pt x="14402" y="449996"/>
                  <a:pt x="0" y="435593"/>
                  <a:pt x="0" y="417827"/>
                </a:cubicBezTo>
                <a:lnTo>
                  <a:pt x="0" y="32169"/>
                </a:lnTo>
                <a:cubicBezTo>
                  <a:pt x="0" y="23637"/>
                  <a:pt x="3389" y="15455"/>
                  <a:pt x="9422" y="9422"/>
                </a:cubicBezTo>
                <a:cubicBezTo>
                  <a:pt x="15455" y="3389"/>
                  <a:pt x="23637" y="0"/>
                  <a:pt x="32169" y="0"/>
                </a:cubicBezTo>
                <a:close/>
              </a:path>
            </a:pathLst>
          </a:custGeom>
          <a:blipFill rotWithShape="1">
            <a:blip r:embed="rId4">
              <a:alphaModFix/>
            </a:blip>
            <a:stretch>
              <a:fillRect b="-9552" l="0" r="0" t="-955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a:off x="1028700" y="3282224"/>
            <a:ext cx="5535310" cy="2904582"/>
          </a:xfrm>
          <a:custGeom>
            <a:rect b="b" l="l" r="r" t="t"/>
            <a:pathLst>
              <a:path extrusionOk="0" h="449996" w="857564">
                <a:moveTo>
                  <a:pt x="32169" y="0"/>
                </a:moveTo>
                <a:lnTo>
                  <a:pt x="825396" y="0"/>
                </a:lnTo>
                <a:cubicBezTo>
                  <a:pt x="833927" y="0"/>
                  <a:pt x="842109" y="3389"/>
                  <a:pt x="848142" y="9422"/>
                </a:cubicBezTo>
                <a:cubicBezTo>
                  <a:pt x="854175" y="15455"/>
                  <a:pt x="857564" y="23637"/>
                  <a:pt x="857564" y="32169"/>
                </a:cubicBezTo>
                <a:lnTo>
                  <a:pt x="857564" y="417827"/>
                </a:lnTo>
                <a:cubicBezTo>
                  <a:pt x="857564" y="426359"/>
                  <a:pt x="854175" y="434541"/>
                  <a:pt x="848142" y="440574"/>
                </a:cubicBezTo>
                <a:cubicBezTo>
                  <a:pt x="842109" y="446607"/>
                  <a:pt x="833927" y="449996"/>
                  <a:pt x="825396" y="449996"/>
                </a:cubicBezTo>
                <a:lnTo>
                  <a:pt x="32169" y="449996"/>
                </a:lnTo>
                <a:cubicBezTo>
                  <a:pt x="14402" y="449996"/>
                  <a:pt x="0" y="435593"/>
                  <a:pt x="0" y="417827"/>
                </a:cubicBezTo>
                <a:lnTo>
                  <a:pt x="0" y="32169"/>
                </a:lnTo>
                <a:cubicBezTo>
                  <a:pt x="0" y="23637"/>
                  <a:pt x="3389" y="15455"/>
                  <a:pt x="9422" y="9422"/>
                </a:cubicBezTo>
                <a:cubicBezTo>
                  <a:pt x="15455" y="3389"/>
                  <a:pt x="23637" y="0"/>
                  <a:pt x="32169" y="0"/>
                </a:cubicBezTo>
                <a:close/>
              </a:path>
            </a:pathLst>
          </a:custGeom>
          <a:blipFill rotWithShape="1">
            <a:blip r:embed="rId3">
              <a:alphaModFix/>
            </a:blip>
            <a:stretch>
              <a:fillRect b="-9552" l="0" r="0" t="-955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txBox="1"/>
          <p:nvPr/>
        </p:nvSpPr>
        <p:spPr>
          <a:xfrm>
            <a:off x="1028700" y="7189547"/>
            <a:ext cx="2387652"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89D957"/>
                </a:solidFill>
                <a:latin typeface="Anton"/>
                <a:ea typeface="Anton"/>
                <a:cs typeface="Anton"/>
                <a:sym typeface="Anton"/>
              </a:rPr>
              <a:t>ESPACIO PROPIO</a:t>
            </a:r>
            <a:endParaRPr/>
          </a:p>
        </p:txBody>
      </p:sp>
      <p:sp>
        <p:nvSpPr>
          <p:cNvPr id="122" name="Google Shape;122;p3"/>
          <p:cNvSpPr txBox="1"/>
          <p:nvPr/>
        </p:nvSpPr>
        <p:spPr>
          <a:xfrm>
            <a:off x="1033562" y="7646700"/>
            <a:ext cx="4765582" cy="2057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El área de descanso actual no responde a las diferentes actividades de los estudiantes.</a:t>
            </a:r>
            <a:endParaRPr/>
          </a:p>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No existen zonas definidas para estudiar, comer o relajarse, lo que genera un uso desorganizado y poco funcional.</a:t>
            </a:r>
            <a:endParaRPr/>
          </a:p>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Los usuarios no sienten el espacio como propio ni adaptado a sus rutinas, lo que limita la permanencia y la apropiación del lugar.</a:t>
            </a:r>
            <a:endParaRPr/>
          </a:p>
        </p:txBody>
      </p:sp>
      <p:sp>
        <p:nvSpPr>
          <p:cNvPr id="123" name="Google Shape;123;p3"/>
          <p:cNvSpPr txBox="1"/>
          <p:nvPr/>
        </p:nvSpPr>
        <p:spPr>
          <a:xfrm>
            <a:off x="6761209" y="7189547"/>
            <a:ext cx="2382791"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89D957"/>
                </a:solidFill>
                <a:latin typeface="Anton"/>
                <a:ea typeface="Anton"/>
                <a:cs typeface="Anton"/>
                <a:sym typeface="Anton"/>
              </a:rPr>
              <a:t>COMODIDAD</a:t>
            </a:r>
            <a:endParaRPr/>
          </a:p>
        </p:txBody>
      </p:sp>
      <p:sp>
        <p:nvSpPr>
          <p:cNvPr id="124" name="Google Shape;124;p3"/>
          <p:cNvSpPr txBox="1"/>
          <p:nvPr/>
        </p:nvSpPr>
        <p:spPr>
          <a:xfrm>
            <a:off x="12493718" y="7189547"/>
            <a:ext cx="2912059"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89D957"/>
                </a:solidFill>
                <a:latin typeface="Anton"/>
                <a:ea typeface="Anton"/>
                <a:cs typeface="Anton"/>
                <a:sym typeface="Anton"/>
              </a:rPr>
              <a:t>ESTÉTICA</a:t>
            </a:r>
            <a:endParaRPr/>
          </a:p>
        </p:txBody>
      </p:sp>
      <p:sp>
        <p:nvSpPr>
          <p:cNvPr id="125" name="Google Shape;125;p3"/>
          <p:cNvSpPr txBox="1"/>
          <p:nvPr/>
        </p:nvSpPr>
        <p:spPr>
          <a:xfrm>
            <a:off x="6761209" y="7646700"/>
            <a:ext cx="4954246" cy="23145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El mobiliario no cumple con criterios ergonómicos, resultando incómodo para permanecer por períodos largos desde lo físico a lo cognitivo.</a:t>
            </a:r>
            <a:endParaRPr/>
          </a:p>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La falta de un espacio propio que asegure la comodidad psicológica adecuada,afecta el bienestar físico y la concentración.</a:t>
            </a:r>
            <a:endParaRPr/>
          </a:p>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Se necesita un diseño que brinde confort, favorezca la relajación y acompañe las distintas actividades cotidianas.</a:t>
            </a:r>
            <a:endParaRPr/>
          </a:p>
        </p:txBody>
      </p:sp>
      <p:sp>
        <p:nvSpPr>
          <p:cNvPr id="126" name="Google Shape;126;p3"/>
          <p:cNvSpPr txBox="1"/>
          <p:nvPr/>
        </p:nvSpPr>
        <p:spPr>
          <a:xfrm>
            <a:off x="12493718" y="7646700"/>
            <a:ext cx="4765582" cy="2057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El entorno carece de identidad visual y conexión con la institución.</a:t>
            </a:r>
            <a:endParaRPr/>
          </a:p>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Su apariencia es fría y poco atractiva, sin reflejar los valores del PETC ni generar un ambiente acogedor.</a:t>
            </a:r>
            <a:endParaRPr/>
          </a:p>
          <a:p>
            <a:pPr indent="0" lvl="0" marL="0" marR="0" rtl="0" algn="just">
              <a:lnSpc>
                <a:spcPct val="120000"/>
              </a:lnSpc>
              <a:spcBef>
                <a:spcPts val="0"/>
              </a:spcBef>
              <a:spcAft>
                <a:spcPts val="0"/>
              </a:spcAft>
              <a:buNone/>
            </a:pPr>
            <a:r>
              <a:rPr b="0" i="0" lang="en-US" sz="1700" u="none" cap="none" strike="noStrike">
                <a:solidFill>
                  <a:srgbClr val="FFFFFF"/>
                </a:solidFill>
                <a:latin typeface="Arial"/>
                <a:ea typeface="Arial"/>
                <a:cs typeface="Arial"/>
                <a:sym typeface="Arial"/>
              </a:rPr>
              <a:t>Es necesario integrar una estética cálida, natural y representativa que promueva la pertenencia y el bienestar emocional.</a:t>
            </a:r>
            <a:endParaRPr/>
          </a:p>
        </p:txBody>
      </p:sp>
      <p:sp>
        <p:nvSpPr>
          <p:cNvPr id="127" name="Google Shape;127;p3"/>
          <p:cNvSpPr txBox="1"/>
          <p:nvPr/>
        </p:nvSpPr>
        <p:spPr>
          <a:xfrm>
            <a:off x="1146108" y="6559605"/>
            <a:ext cx="329776" cy="361917"/>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1.</a:t>
            </a:r>
            <a:endParaRPr/>
          </a:p>
        </p:txBody>
      </p:sp>
      <p:sp>
        <p:nvSpPr>
          <p:cNvPr id="128" name="Google Shape;128;p3"/>
          <p:cNvSpPr txBox="1"/>
          <p:nvPr/>
        </p:nvSpPr>
        <p:spPr>
          <a:xfrm>
            <a:off x="6878617" y="6559605"/>
            <a:ext cx="329776" cy="361917"/>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2.</a:t>
            </a:r>
            <a:endParaRPr/>
          </a:p>
        </p:txBody>
      </p:sp>
      <p:sp>
        <p:nvSpPr>
          <p:cNvPr id="129" name="Google Shape;129;p3"/>
          <p:cNvSpPr txBox="1"/>
          <p:nvPr/>
        </p:nvSpPr>
        <p:spPr>
          <a:xfrm>
            <a:off x="12611126" y="6559605"/>
            <a:ext cx="329776" cy="36195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4B1D"/>
        </a:solidFill>
      </p:bgPr>
    </p:bg>
    <p:spTree>
      <p:nvGrpSpPr>
        <p:cNvPr id="133" name="Shape 133"/>
        <p:cNvGrpSpPr/>
        <p:nvPr/>
      </p:nvGrpSpPr>
      <p:grpSpPr>
        <a:xfrm>
          <a:off x="0" y="0"/>
          <a:ext cx="0" cy="0"/>
          <a:chOff x="0" y="0"/>
          <a:chExt cx="0" cy="0"/>
        </a:xfrm>
      </p:grpSpPr>
      <p:cxnSp>
        <p:nvCxnSpPr>
          <p:cNvPr id="134" name="Google Shape;134;p4"/>
          <p:cNvCxnSpPr/>
          <p:nvPr/>
        </p:nvCxnSpPr>
        <p:spPr>
          <a:xfrm>
            <a:off x="12285502" y="4598964"/>
            <a:ext cx="4973798" cy="0"/>
          </a:xfrm>
          <a:prstGeom prst="straightConnector1">
            <a:avLst/>
          </a:prstGeom>
          <a:noFill/>
          <a:ln cap="rnd" cmpd="sng" w="9525">
            <a:solidFill>
              <a:srgbClr val="FFFFFF"/>
            </a:solidFill>
            <a:prstDash val="solid"/>
            <a:round/>
            <a:headEnd len="sm" w="sm" type="none"/>
            <a:tailEnd len="sm" w="sm" type="none"/>
          </a:ln>
        </p:spPr>
      </p:cxnSp>
      <p:sp>
        <p:nvSpPr>
          <p:cNvPr id="135" name="Google Shape;135;p4"/>
          <p:cNvSpPr/>
          <p:nvPr/>
        </p:nvSpPr>
        <p:spPr>
          <a:xfrm>
            <a:off x="1028700" y="3186494"/>
            <a:ext cx="5246370" cy="5246370"/>
          </a:xfrm>
          <a:custGeom>
            <a:rect b="b" l="l" r="r" t="t"/>
            <a:pathLst>
              <a:path extrusionOk="0" h="812800" w="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rotWithShape="1">
            <a:blip r:embed="rId3">
              <a:alphaModFix/>
            </a:blip>
            <a:stretch>
              <a:fillRect b="0" l="-29999" r="-29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txBox="1"/>
          <p:nvPr/>
        </p:nvSpPr>
        <p:spPr>
          <a:xfrm>
            <a:off x="891903" y="1069247"/>
            <a:ext cx="7745463" cy="2384426"/>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20000" u="none" cap="none" strike="noStrike">
                <a:solidFill>
                  <a:srgbClr val="89D957"/>
                </a:solidFill>
                <a:latin typeface="Anton"/>
                <a:ea typeface="Anton"/>
                <a:cs typeface="Anton"/>
                <a:sym typeface="Anton"/>
              </a:rPr>
              <a:t>OBJETIVO</a:t>
            </a:r>
            <a:endParaRPr/>
          </a:p>
        </p:txBody>
      </p:sp>
      <p:sp>
        <p:nvSpPr>
          <p:cNvPr id="137" name="Google Shape;137;p4"/>
          <p:cNvSpPr/>
          <p:nvPr/>
        </p:nvSpPr>
        <p:spPr>
          <a:xfrm>
            <a:off x="6520815" y="3186494"/>
            <a:ext cx="5246370" cy="5246370"/>
          </a:xfrm>
          <a:custGeom>
            <a:rect b="b" l="l" r="r" t="t"/>
            <a:pathLst>
              <a:path extrusionOk="0" h="812800" w="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rotWithShape="1">
            <a:blip r:embed="rId4">
              <a:alphaModFix/>
            </a:blip>
            <a:stretch>
              <a:fillRect b="0" l="-29999" r="-29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
          <p:cNvSpPr txBox="1"/>
          <p:nvPr/>
        </p:nvSpPr>
        <p:spPr>
          <a:xfrm>
            <a:off x="12285502" y="3003573"/>
            <a:ext cx="2486899"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89D957"/>
                </a:solidFill>
                <a:latin typeface="Anton"/>
                <a:ea typeface="Anton"/>
                <a:cs typeface="Anton"/>
                <a:sym typeface="Anton"/>
              </a:rPr>
              <a:t>GENERAL</a:t>
            </a:r>
            <a:endParaRPr/>
          </a:p>
        </p:txBody>
      </p:sp>
      <p:sp>
        <p:nvSpPr>
          <p:cNvPr id="139" name="Google Shape;139;p4"/>
          <p:cNvSpPr txBox="1"/>
          <p:nvPr/>
        </p:nvSpPr>
        <p:spPr>
          <a:xfrm>
            <a:off x="12285502" y="3460726"/>
            <a:ext cx="4973798" cy="1066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Diseñar un espacio de descanso sostenible y ergonómico que combine estética, funcionalidad y sentido de pertenencia.</a:t>
            </a:r>
            <a:endParaRPr/>
          </a:p>
          <a:p>
            <a:pPr indent="0" lvl="0" marL="0" marR="0" rtl="0" algn="just">
              <a:lnSpc>
                <a:spcPct val="120000"/>
              </a:lnSpc>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40" name="Google Shape;140;p4"/>
          <p:cNvSpPr txBox="1"/>
          <p:nvPr/>
        </p:nvSpPr>
        <p:spPr>
          <a:xfrm>
            <a:off x="12285502" y="5184751"/>
            <a:ext cx="1825490"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89D957"/>
                </a:solidFill>
                <a:latin typeface="Anton"/>
                <a:ea typeface="Anton"/>
                <a:cs typeface="Anton"/>
                <a:sym typeface="Anton"/>
              </a:rPr>
              <a:t>ESPECÍFICO</a:t>
            </a:r>
            <a:endParaRPr/>
          </a:p>
        </p:txBody>
      </p:sp>
      <p:sp>
        <p:nvSpPr>
          <p:cNvPr id="141" name="Google Shape;141;p4"/>
          <p:cNvSpPr txBox="1"/>
          <p:nvPr/>
        </p:nvSpPr>
        <p:spPr>
          <a:xfrm>
            <a:off x="12285502" y="5645843"/>
            <a:ext cx="4497946" cy="2933700"/>
          </a:xfrm>
          <a:prstGeom prst="rect">
            <a:avLst/>
          </a:prstGeom>
          <a:noFill/>
          <a:ln>
            <a:noFill/>
          </a:ln>
        </p:spPr>
        <p:txBody>
          <a:bodyPr anchorCtr="0" anchor="t" bIns="0" lIns="0" spcFirstLastPara="1" rIns="0" wrap="square" tIns="0">
            <a:spAutoFit/>
          </a:bodyPr>
          <a:lstStyle/>
          <a:p>
            <a:pPr indent="-194310" lvl="1" marL="388620" marR="0" rtl="0" algn="just">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Integrar materiales de economía circular y promoverlo.</a:t>
            </a:r>
            <a:endParaRPr/>
          </a:p>
          <a:p>
            <a:pPr indent="0" lvl="0" marL="0" marR="0" rtl="0" algn="just">
              <a:lnSpc>
                <a:spcPct val="120000"/>
              </a:lnSpc>
              <a:spcBef>
                <a:spcPts val="0"/>
              </a:spcBef>
              <a:spcAft>
                <a:spcPts val="0"/>
              </a:spcAft>
              <a:buNone/>
            </a:pPr>
            <a:r>
              <a:t/>
            </a:r>
            <a:endParaRPr b="0" i="0" sz="1800" u="none" cap="none" strike="noStrike">
              <a:solidFill>
                <a:srgbClr val="FFFFFF"/>
              </a:solidFill>
              <a:latin typeface="Arial"/>
              <a:ea typeface="Arial"/>
              <a:cs typeface="Arial"/>
              <a:sym typeface="Arial"/>
            </a:endParaRPr>
          </a:p>
          <a:p>
            <a:pPr indent="-194310" lvl="1" marL="388620" marR="0" rtl="0" algn="just">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Favorecer el bienestar físico y emocional de los estudiantes.</a:t>
            </a:r>
            <a:endParaRPr/>
          </a:p>
          <a:p>
            <a:pPr indent="0" lvl="0" marL="0" marR="0" rtl="0" algn="just">
              <a:lnSpc>
                <a:spcPct val="120000"/>
              </a:lnSpc>
              <a:spcBef>
                <a:spcPts val="0"/>
              </a:spcBef>
              <a:spcAft>
                <a:spcPts val="0"/>
              </a:spcAft>
              <a:buNone/>
            </a:pPr>
            <a:r>
              <a:t/>
            </a:r>
            <a:endParaRPr b="0" i="0" sz="1800" u="none" cap="none" strike="noStrike">
              <a:solidFill>
                <a:srgbClr val="FFFFFF"/>
              </a:solidFill>
              <a:latin typeface="Arial"/>
              <a:ea typeface="Arial"/>
              <a:cs typeface="Arial"/>
              <a:sym typeface="Arial"/>
            </a:endParaRPr>
          </a:p>
          <a:p>
            <a:pPr indent="-194310" lvl="1" marL="388620" marR="0" rtl="0" algn="just">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Generar un espacio libre para los estudiantes.</a:t>
            </a:r>
            <a:endParaRPr/>
          </a:p>
          <a:p>
            <a:pPr indent="0" lvl="0" marL="0" marR="0" rtl="0" algn="just">
              <a:lnSpc>
                <a:spcPct val="120000"/>
              </a:lnSpc>
              <a:spcBef>
                <a:spcPts val="0"/>
              </a:spcBef>
              <a:spcAft>
                <a:spcPts val="0"/>
              </a:spcAft>
              <a:buNone/>
            </a:pPr>
            <a:r>
              <a:t/>
            </a:r>
            <a:endParaRPr b="0" i="0" sz="1800" u="none" cap="none" strike="noStrike">
              <a:solidFill>
                <a:srgbClr val="FFFFFF"/>
              </a:solidFill>
              <a:latin typeface="Arial"/>
              <a:ea typeface="Arial"/>
              <a:cs typeface="Arial"/>
              <a:sym typeface="Arial"/>
            </a:endParaRPr>
          </a:p>
          <a:p>
            <a:pPr indent="-194310" lvl="1" marL="388620" marR="0" rtl="0" algn="just">
              <a:lnSpc>
                <a:spcPct val="12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Reflejar la identidad institucional del PETC y su enfoque a la sustentabilidad.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D957"/>
            </a:gs>
            <a:gs pos="100000">
              <a:srgbClr val="C9E265"/>
            </a:gs>
          </a:gsLst>
          <a:lin ang="0" scaled="0"/>
        </a:gradFill>
      </p:bgPr>
    </p:bg>
    <p:spTree>
      <p:nvGrpSpPr>
        <p:cNvPr id="145" name="Shape 145"/>
        <p:cNvGrpSpPr/>
        <p:nvPr/>
      </p:nvGrpSpPr>
      <p:grpSpPr>
        <a:xfrm>
          <a:off x="0" y="0"/>
          <a:ext cx="0" cy="0"/>
          <a:chOff x="0" y="0"/>
          <a:chExt cx="0" cy="0"/>
        </a:xfrm>
      </p:grpSpPr>
      <p:grpSp>
        <p:nvGrpSpPr>
          <p:cNvPr id="146" name="Google Shape;146;p5"/>
          <p:cNvGrpSpPr/>
          <p:nvPr/>
        </p:nvGrpSpPr>
        <p:grpSpPr>
          <a:xfrm>
            <a:off x="0" y="7390904"/>
            <a:ext cx="262890" cy="1867396"/>
            <a:chOff x="0" y="-9525"/>
            <a:chExt cx="69239" cy="491824"/>
          </a:xfrm>
        </p:grpSpPr>
        <p:sp>
          <p:nvSpPr>
            <p:cNvPr id="147" name="Google Shape;147;p5"/>
            <p:cNvSpPr/>
            <p:nvPr/>
          </p:nvSpPr>
          <p:spPr>
            <a:xfrm>
              <a:off x="0" y="0"/>
              <a:ext cx="69239" cy="482299"/>
            </a:xfrm>
            <a:custGeom>
              <a:rect b="b" l="l" r="r" t="t"/>
              <a:pathLst>
                <a:path extrusionOk="0" h="482299" w="69239">
                  <a:moveTo>
                    <a:pt x="0" y="0"/>
                  </a:moveTo>
                  <a:lnTo>
                    <a:pt x="69239" y="0"/>
                  </a:lnTo>
                  <a:lnTo>
                    <a:pt x="69239" y="482299"/>
                  </a:lnTo>
                  <a:lnTo>
                    <a:pt x="0" y="482299"/>
                  </a:lnTo>
                  <a:close/>
                </a:path>
              </a:pathLst>
            </a:custGeom>
            <a:solidFill>
              <a:srgbClr val="0D4B1D"/>
            </a:solidFill>
            <a:ln>
              <a:noFill/>
            </a:ln>
          </p:spPr>
        </p:sp>
        <p:sp>
          <p:nvSpPr>
            <p:cNvPr id="148" name="Google Shape;148;p5"/>
            <p:cNvSpPr txBox="1"/>
            <p:nvPr/>
          </p:nvSpPr>
          <p:spPr>
            <a:xfrm>
              <a:off x="0" y="-9525"/>
              <a:ext cx="69239" cy="491824"/>
            </a:xfrm>
            <a:prstGeom prst="rect">
              <a:avLst/>
            </a:prstGeom>
            <a:noFill/>
            <a:ln>
              <a:noFill/>
            </a:ln>
          </p:spPr>
          <p:txBody>
            <a:bodyPr anchorCtr="0" anchor="ctr" bIns="50800" lIns="50800" spcFirstLastPara="1" rIns="50800" wrap="square" tIns="50800">
              <a:noAutofit/>
            </a:bodyPr>
            <a:lstStyle/>
            <a:p>
              <a:pPr indent="0" lvl="0" marL="0" marR="0" rtl="0" algn="ctr">
                <a:lnSpc>
                  <a:spcPct val="156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5"/>
          <p:cNvSpPr/>
          <p:nvPr/>
        </p:nvSpPr>
        <p:spPr>
          <a:xfrm>
            <a:off x="13359063" y="936648"/>
            <a:ext cx="4206852" cy="4206852"/>
          </a:xfrm>
          <a:custGeom>
            <a:rect b="b" l="l" r="r" t="t"/>
            <a:pathLst>
              <a:path extrusionOk="0" h="812800" w="812800">
                <a:moveTo>
                  <a:pt x="42327" y="0"/>
                </a:moveTo>
                <a:lnTo>
                  <a:pt x="770473" y="0"/>
                </a:lnTo>
                <a:cubicBezTo>
                  <a:pt x="793849" y="0"/>
                  <a:pt x="812800" y="18951"/>
                  <a:pt x="812800" y="42327"/>
                </a:cubicBezTo>
                <a:lnTo>
                  <a:pt x="812800" y="770473"/>
                </a:lnTo>
                <a:cubicBezTo>
                  <a:pt x="812800" y="793849"/>
                  <a:pt x="793849" y="812800"/>
                  <a:pt x="770473" y="812800"/>
                </a:cubicBezTo>
                <a:lnTo>
                  <a:pt x="42327" y="812800"/>
                </a:lnTo>
                <a:cubicBezTo>
                  <a:pt x="18951" y="812800"/>
                  <a:pt x="0" y="793849"/>
                  <a:pt x="0" y="770473"/>
                </a:cubicBezTo>
                <a:lnTo>
                  <a:pt x="0" y="42327"/>
                </a:lnTo>
                <a:cubicBezTo>
                  <a:pt x="0" y="18951"/>
                  <a:pt x="18951" y="0"/>
                  <a:pt x="42327" y="0"/>
                </a:cubicBezTo>
                <a:close/>
              </a:path>
            </a:pathLst>
          </a:custGeom>
          <a:blipFill rotWithShape="1">
            <a:blip r:embed="rId3">
              <a:alphaModFix/>
            </a:blip>
            <a:stretch>
              <a:fillRect b="-25045" l="0" r="0" t="-2504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txBox="1"/>
          <p:nvPr/>
        </p:nvSpPr>
        <p:spPr>
          <a:xfrm>
            <a:off x="891903" y="592997"/>
            <a:ext cx="12677403" cy="565467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20000" u="none" cap="none" strike="noStrike">
                <a:solidFill>
                  <a:srgbClr val="0D4B1D"/>
                </a:solidFill>
                <a:latin typeface="Anton"/>
                <a:ea typeface="Anton"/>
                <a:cs typeface="Anton"/>
                <a:sym typeface="Anton"/>
              </a:rPr>
              <a:t>MATERIALES E INNOVACIÓN </a:t>
            </a:r>
            <a:endParaRPr/>
          </a:p>
        </p:txBody>
      </p:sp>
      <p:sp>
        <p:nvSpPr>
          <p:cNvPr id="151" name="Google Shape;151;p5"/>
          <p:cNvSpPr/>
          <p:nvPr/>
        </p:nvSpPr>
        <p:spPr>
          <a:xfrm>
            <a:off x="12077881" y="5272996"/>
            <a:ext cx="5488034" cy="4308146"/>
          </a:xfrm>
          <a:custGeom>
            <a:rect b="b" l="l" r="r" t="t"/>
            <a:pathLst>
              <a:path extrusionOk="0" h="812800" w="1035404">
                <a:moveTo>
                  <a:pt x="32446" y="0"/>
                </a:moveTo>
                <a:lnTo>
                  <a:pt x="1002959" y="0"/>
                </a:lnTo>
                <a:cubicBezTo>
                  <a:pt x="1011564" y="0"/>
                  <a:pt x="1019816" y="3418"/>
                  <a:pt x="1025901" y="9503"/>
                </a:cubicBezTo>
                <a:cubicBezTo>
                  <a:pt x="1031986" y="15588"/>
                  <a:pt x="1035404" y="23841"/>
                  <a:pt x="1035404" y="32446"/>
                </a:cubicBezTo>
                <a:lnTo>
                  <a:pt x="1035404" y="780354"/>
                </a:lnTo>
                <a:cubicBezTo>
                  <a:pt x="1035404" y="798273"/>
                  <a:pt x="1020878" y="812800"/>
                  <a:pt x="1002959" y="812800"/>
                </a:cubicBezTo>
                <a:lnTo>
                  <a:pt x="32446" y="812800"/>
                </a:lnTo>
                <a:cubicBezTo>
                  <a:pt x="14527" y="812800"/>
                  <a:pt x="0" y="798273"/>
                  <a:pt x="0" y="780354"/>
                </a:cubicBezTo>
                <a:lnTo>
                  <a:pt x="0" y="32446"/>
                </a:lnTo>
                <a:cubicBezTo>
                  <a:pt x="0" y="14527"/>
                  <a:pt x="14527" y="0"/>
                  <a:pt x="32446" y="0"/>
                </a:cubicBezTo>
                <a:close/>
              </a:path>
            </a:pathLst>
          </a:custGeom>
          <a:blipFill rotWithShape="1">
            <a:blip r:embed="rId4">
              <a:alphaModFix/>
            </a:blip>
            <a:stretch>
              <a:fillRect b="0" l="-15179" r="-1518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
          <p:cNvSpPr txBox="1"/>
          <p:nvPr/>
        </p:nvSpPr>
        <p:spPr>
          <a:xfrm>
            <a:off x="1028700" y="7427069"/>
            <a:ext cx="2623095" cy="371475"/>
          </a:xfrm>
          <a:prstGeom prst="rect">
            <a:avLst/>
          </a:prstGeom>
          <a:noFill/>
          <a:ln>
            <a:noFill/>
          </a:ln>
        </p:spPr>
        <p:txBody>
          <a:bodyPr anchorCtr="0" anchor="t" bIns="0" lIns="0" spcFirstLastPara="1" rIns="0" wrap="square" tIns="0">
            <a:spAutoFit/>
          </a:bodyPr>
          <a:lstStyle/>
          <a:p>
            <a:pPr indent="0" lvl="0" marL="0" marR="0" rtl="0" algn="l">
              <a:lnSpc>
                <a:spcPct val="120016"/>
              </a:lnSpc>
              <a:spcBef>
                <a:spcPts val="0"/>
              </a:spcBef>
              <a:spcAft>
                <a:spcPts val="0"/>
              </a:spcAft>
              <a:buNone/>
            </a:pPr>
            <a:r>
              <a:rPr b="0" i="0" lang="en-US" sz="2448" u="none" cap="none" strike="noStrike">
                <a:solidFill>
                  <a:srgbClr val="0D4B1D"/>
                </a:solidFill>
                <a:latin typeface="Anton"/>
                <a:ea typeface="Anton"/>
                <a:cs typeface="Anton"/>
                <a:sym typeface="Anton"/>
              </a:rPr>
              <a:t>MATERIAL PRINCIPAL</a:t>
            </a:r>
            <a:endParaRPr/>
          </a:p>
        </p:txBody>
      </p:sp>
      <p:sp>
        <p:nvSpPr>
          <p:cNvPr id="153" name="Google Shape;153;p5"/>
          <p:cNvSpPr txBox="1"/>
          <p:nvPr/>
        </p:nvSpPr>
        <p:spPr>
          <a:xfrm>
            <a:off x="6657101" y="8172847"/>
            <a:ext cx="4973798" cy="12858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700" u="none" cap="none" strike="noStrike">
                <a:solidFill>
                  <a:srgbClr val="000000"/>
                </a:solidFill>
                <a:latin typeface="Arial"/>
                <a:ea typeface="Arial"/>
                <a:cs typeface="Arial"/>
                <a:sym typeface="Arial"/>
              </a:rPr>
              <a:t>La innovación de Arbórea radica en combinar materiales experimentales con técnicas tradicionales, generando un producto que no solo cumple una función práctica, sino que también educa y comunica un mensaje ambiental.</a:t>
            </a:r>
            <a:endParaRPr/>
          </a:p>
        </p:txBody>
      </p:sp>
      <p:sp>
        <p:nvSpPr>
          <p:cNvPr id="154" name="Google Shape;154;p5"/>
          <p:cNvSpPr txBox="1"/>
          <p:nvPr/>
        </p:nvSpPr>
        <p:spPr>
          <a:xfrm>
            <a:off x="6657101" y="7427069"/>
            <a:ext cx="2623095" cy="371475"/>
          </a:xfrm>
          <a:prstGeom prst="rect">
            <a:avLst/>
          </a:prstGeom>
          <a:noFill/>
          <a:ln>
            <a:noFill/>
          </a:ln>
        </p:spPr>
        <p:txBody>
          <a:bodyPr anchorCtr="0" anchor="t" bIns="0" lIns="0" spcFirstLastPara="1" rIns="0" wrap="square" tIns="0">
            <a:spAutoFit/>
          </a:bodyPr>
          <a:lstStyle/>
          <a:p>
            <a:pPr indent="0" lvl="0" marL="0" marR="0" rtl="0" algn="l">
              <a:lnSpc>
                <a:spcPct val="120016"/>
              </a:lnSpc>
              <a:spcBef>
                <a:spcPts val="0"/>
              </a:spcBef>
              <a:spcAft>
                <a:spcPts val="0"/>
              </a:spcAft>
              <a:buNone/>
            </a:pPr>
            <a:r>
              <a:rPr b="0" i="0" lang="en-US" sz="2448" u="none" cap="none" strike="noStrike">
                <a:solidFill>
                  <a:srgbClr val="0D4B1D"/>
                </a:solidFill>
                <a:latin typeface="Anton"/>
                <a:ea typeface="Anton"/>
                <a:cs typeface="Anton"/>
                <a:sym typeface="Anton"/>
              </a:rPr>
              <a:t>INNOVACIÓN</a:t>
            </a:r>
            <a:endParaRPr/>
          </a:p>
        </p:txBody>
      </p:sp>
      <p:sp>
        <p:nvSpPr>
          <p:cNvPr id="155" name="Google Shape;155;p5"/>
          <p:cNvSpPr txBox="1"/>
          <p:nvPr/>
        </p:nvSpPr>
        <p:spPr>
          <a:xfrm>
            <a:off x="891903" y="8172847"/>
            <a:ext cx="4973798" cy="1905000"/>
          </a:xfrm>
          <a:prstGeom prst="rect">
            <a:avLst/>
          </a:prstGeom>
          <a:noFill/>
          <a:ln>
            <a:noFill/>
          </a:ln>
        </p:spPr>
        <p:txBody>
          <a:bodyPr anchorCtr="0" anchor="t" bIns="0" lIns="0" spcFirstLastPara="1" rIns="0" wrap="square" tIns="0">
            <a:spAutoFit/>
          </a:bodyPr>
          <a:lstStyle/>
          <a:p>
            <a:pPr indent="0" lvl="0" marL="0" marR="0" rtl="0" algn="just">
              <a:lnSpc>
                <a:spcPct val="120012"/>
              </a:lnSpc>
              <a:spcBef>
                <a:spcPts val="0"/>
              </a:spcBef>
              <a:spcAft>
                <a:spcPts val="0"/>
              </a:spcAft>
              <a:buNone/>
            </a:pPr>
            <a:r>
              <a:rPr b="0" i="0" lang="en-US" sz="1599" u="none" cap="none" strike="noStrike">
                <a:solidFill>
                  <a:srgbClr val="000000"/>
                </a:solidFill>
                <a:latin typeface="Arial"/>
                <a:ea typeface="Arial"/>
                <a:cs typeface="Arial"/>
                <a:sym typeface="Arial"/>
              </a:rPr>
              <a:t>El material principal utilizado es YerbaTec, un MDF desarrollado a partir de residuos de yerba mate (Ilex paraguariensis), que se presenta como una alternativa ecológica al MDF convencional. Éste biomaterial aprovecha un desecho industrial muy común en Uruguay, transformándolo en un recurso renovable con nuevas propiedades técnicas y estéticas.</a:t>
            </a:r>
            <a:endParaRPr/>
          </a:p>
          <a:p>
            <a:pPr indent="0" lvl="0" marL="0" marR="0" rtl="0" algn="just">
              <a:lnSpc>
                <a:spcPct val="120012"/>
              </a:lnSpc>
              <a:spcBef>
                <a:spcPts val="0"/>
              </a:spcBef>
              <a:spcAft>
                <a:spcPts val="0"/>
              </a:spcAft>
              <a:buNone/>
            </a:pPr>
            <a:r>
              <a:t/>
            </a:r>
            <a:endParaRPr b="0" i="0" sz="1599"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D957"/>
            </a:gs>
            <a:gs pos="100000">
              <a:srgbClr val="C9E265"/>
            </a:gs>
          </a:gsLst>
          <a:lin ang="0" scaled="0"/>
        </a:gradFill>
      </p:bgPr>
    </p:bg>
    <p:spTree>
      <p:nvGrpSpPr>
        <p:cNvPr id="159" name="Shape 159"/>
        <p:cNvGrpSpPr/>
        <p:nvPr/>
      </p:nvGrpSpPr>
      <p:grpSpPr>
        <a:xfrm>
          <a:off x="0" y="0"/>
          <a:ext cx="0" cy="0"/>
          <a:chOff x="0" y="0"/>
          <a:chExt cx="0" cy="0"/>
        </a:xfrm>
      </p:grpSpPr>
      <p:grpSp>
        <p:nvGrpSpPr>
          <p:cNvPr id="160" name="Google Shape;160;p6"/>
          <p:cNvGrpSpPr/>
          <p:nvPr/>
        </p:nvGrpSpPr>
        <p:grpSpPr>
          <a:xfrm>
            <a:off x="1028700" y="5002205"/>
            <a:ext cx="16230600" cy="4402171"/>
            <a:chOff x="0" y="0"/>
            <a:chExt cx="21640800" cy="5869561"/>
          </a:xfrm>
        </p:grpSpPr>
        <p:cxnSp>
          <p:nvCxnSpPr>
            <p:cNvPr id="161" name="Google Shape;161;p6"/>
            <p:cNvCxnSpPr/>
            <p:nvPr/>
          </p:nvCxnSpPr>
          <p:spPr>
            <a:xfrm rot="10800000">
              <a:off x="18331285" y="0"/>
              <a:ext cx="0" cy="2940834"/>
            </a:xfrm>
            <a:prstGeom prst="straightConnector1">
              <a:avLst/>
            </a:prstGeom>
            <a:noFill/>
            <a:ln cap="rnd" cmpd="sng" w="12700">
              <a:solidFill>
                <a:srgbClr val="000000"/>
              </a:solidFill>
              <a:prstDash val="solid"/>
              <a:round/>
              <a:headEnd len="sm" w="sm" type="none"/>
              <a:tailEnd len="sm" w="sm" type="none"/>
            </a:ln>
          </p:spPr>
        </p:cxnSp>
        <p:cxnSp>
          <p:nvCxnSpPr>
            <p:cNvPr id="162" name="Google Shape;162;p6"/>
            <p:cNvCxnSpPr/>
            <p:nvPr/>
          </p:nvCxnSpPr>
          <p:spPr>
            <a:xfrm>
              <a:off x="0" y="2934266"/>
              <a:ext cx="21640800" cy="0"/>
            </a:xfrm>
            <a:prstGeom prst="straightConnector1">
              <a:avLst/>
            </a:prstGeom>
            <a:noFill/>
            <a:ln cap="rnd" cmpd="sng" w="12700">
              <a:solidFill>
                <a:srgbClr val="000000"/>
              </a:solidFill>
              <a:prstDash val="solid"/>
              <a:round/>
              <a:headEnd len="sm" w="sm" type="none"/>
              <a:tailEnd len="sm" w="sm" type="none"/>
            </a:ln>
          </p:spPr>
        </p:cxnSp>
        <p:cxnSp>
          <p:nvCxnSpPr>
            <p:cNvPr id="163" name="Google Shape;163;p6"/>
            <p:cNvCxnSpPr/>
            <p:nvPr/>
          </p:nvCxnSpPr>
          <p:spPr>
            <a:xfrm rot="10800000">
              <a:off x="3307185" y="0"/>
              <a:ext cx="0" cy="2940834"/>
            </a:xfrm>
            <a:prstGeom prst="straightConnector1">
              <a:avLst/>
            </a:prstGeom>
            <a:noFill/>
            <a:ln cap="rnd" cmpd="sng" w="12700">
              <a:solidFill>
                <a:srgbClr val="000000"/>
              </a:solidFill>
              <a:prstDash val="solid"/>
              <a:round/>
              <a:headEnd len="sm" w="sm" type="none"/>
              <a:tailEnd len="sm" w="sm" type="none"/>
            </a:ln>
          </p:spPr>
        </p:cxnSp>
        <p:cxnSp>
          <p:nvCxnSpPr>
            <p:cNvPr id="164" name="Google Shape;164;p6"/>
            <p:cNvCxnSpPr/>
            <p:nvPr/>
          </p:nvCxnSpPr>
          <p:spPr>
            <a:xfrm rot="10800000">
              <a:off x="10814050" y="2928727"/>
              <a:ext cx="0" cy="2940834"/>
            </a:xfrm>
            <a:prstGeom prst="straightConnector1">
              <a:avLst/>
            </a:prstGeom>
            <a:noFill/>
            <a:ln cap="rnd" cmpd="sng" w="12700">
              <a:solidFill>
                <a:srgbClr val="000000"/>
              </a:solidFill>
              <a:prstDash val="solid"/>
              <a:round/>
              <a:headEnd len="sm" w="sm" type="none"/>
              <a:tailEnd len="sm" w="sm" type="none"/>
            </a:ln>
          </p:spPr>
        </p:cxnSp>
      </p:grpSp>
      <p:grpSp>
        <p:nvGrpSpPr>
          <p:cNvPr id="165" name="Google Shape;165;p6"/>
          <p:cNvGrpSpPr/>
          <p:nvPr/>
        </p:nvGrpSpPr>
        <p:grpSpPr>
          <a:xfrm>
            <a:off x="0" y="7536980"/>
            <a:ext cx="262890" cy="1867396"/>
            <a:chOff x="0" y="-9525"/>
            <a:chExt cx="69239" cy="491824"/>
          </a:xfrm>
        </p:grpSpPr>
        <p:sp>
          <p:nvSpPr>
            <p:cNvPr id="166" name="Google Shape;166;p6"/>
            <p:cNvSpPr/>
            <p:nvPr/>
          </p:nvSpPr>
          <p:spPr>
            <a:xfrm>
              <a:off x="0" y="0"/>
              <a:ext cx="69239" cy="482299"/>
            </a:xfrm>
            <a:custGeom>
              <a:rect b="b" l="l" r="r" t="t"/>
              <a:pathLst>
                <a:path extrusionOk="0" h="482299" w="69239">
                  <a:moveTo>
                    <a:pt x="0" y="0"/>
                  </a:moveTo>
                  <a:lnTo>
                    <a:pt x="69239" y="0"/>
                  </a:lnTo>
                  <a:lnTo>
                    <a:pt x="69239" y="482299"/>
                  </a:lnTo>
                  <a:lnTo>
                    <a:pt x="0" y="482299"/>
                  </a:lnTo>
                  <a:close/>
                </a:path>
              </a:pathLst>
            </a:custGeom>
            <a:solidFill>
              <a:srgbClr val="0D4B1D"/>
            </a:solidFill>
            <a:ln>
              <a:noFill/>
            </a:ln>
          </p:spPr>
        </p:sp>
        <p:sp>
          <p:nvSpPr>
            <p:cNvPr id="167" name="Google Shape;167;p6"/>
            <p:cNvSpPr txBox="1"/>
            <p:nvPr/>
          </p:nvSpPr>
          <p:spPr>
            <a:xfrm>
              <a:off x="0" y="-9525"/>
              <a:ext cx="69239" cy="491824"/>
            </a:xfrm>
            <a:prstGeom prst="rect">
              <a:avLst/>
            </a:prstGeom>
            <a:noFill/>
            <a:ln>
              <a:noFill/>
            </a:ln>
          </p:spPr>
          <p:txBody>
            <a:bodyPr anchorCtr="0" anchor="ctr" bIns="50800" lIns="50800" spcFirstLastPara="1" rIns="50800" wrap="square" tIns="50800">
              <a:noAutofit/>
            </a:bodyPr>
            <a:lstStyle/>
            <a:p>
              <a:pPr indent="0" lvl="0" marL="0" marR="0" rtl="0" algn="ctr">
                <a:lnSpc>
                  <a:spcPct val="156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6"/>
          <p:cNvGrpSpPr/>
          <p:nvPr/>
        </p:nvGrpSpPr>
        <p:grpSpPr>
          <a:xfrm>
            <a:off x="0" y="5755751"/>
            <a:ext cx="262890" cy="1867396"/>
            <a:chOff x="0" y="-9525"/>
            <a:chExt cx="69239" cy="491824"/>
          </a:xfrm>
        </p:grpSpPr>
        <p:sp>
          <p:nvSpPr>
            <p:cNvPr id="169" name="Google Shape;169;p6"/>
            <p:cNvSpPr/>
            <p:nvPr/>
          </p:nvSpPr>
          <p:spPr>
            <a:xfrm>
              <a:off x="0" y="0"/>
              <a:ext cx="69239" cy="482299"/>
            </a:xfrm>
            <a:custGeom>
              <a:rect b="b" l="l" r="r" t="t"/>
              <a:pathLst>
                <a:path extrusionOk="0" h="482299" w="69239">
                  <a:moveTo>
                    <a:pt x="0" y="0"/>
                  </a:moveTo>
                  <a:lnTo>
                    <a:pt x="69239" y="0"/>
                  </a:lnTo>
                  <a:lnTo>
                    <a:pt x="69239" y="482299"/>
                  </a:lnTo>
                  <a:lnTo>
                    <a:pt x="0" y="482299"/>
                  </a:lnTo>
                  <a:close/>
                </a:path>
              </a:pathLst>
            </a:custGeom>
            <a:solidFill>
              <a:srgbClr val="0D4B1D"/>
            </a:solidFill>
            <a:ln>
              <a:noFill/>
            </a:ln>
          </p:spPr>
        </p:sp>
        <p:sp>
          <p:nvSpPr>
            <p:cNvPr id="170" name="Google Shape;170;p6"/>
            <p:cNvSpPr txBox="1"/>
            <p:nvPr/>
          </p:nvSpPr>
          <p:spPr>
            <a:xfrm>
              <a:off x="0" y="-9525"/>
              <a:ext cx="69239" cy="491824"/>
            </a:xfrm>
            <a:prstGeom prst="rect">
              <a:avLst/>
            </a:prstGeom>
            <a:noFill/>
            <a:ln>
              <a:noFill/>
            </a:ln>
          </p:spPr>
          <p:txBody>
            <a:bodyPr anchorCtr="0" anchor="ctr" bIns="50800" lIns="50800" spcFirstLastPara="1" rIns="50800" wrap="square" tIns="50800">
              <a:noAutofit/>
            </a:bodyPr>
            <a:lstStyle/>
            <a:p>
              <a:pPr indent="0" lvl="0" marL="0" marR="0" rtl="0" algn="ctr">
                <a:lnSpc>
                  <a:spcPct val="156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6"/>
          <p:cNvSpPr/>
          <p:nvPr/>
        </p:nvSpPr>
        <p:spPr>
          <a:xfrm>
            <a:off x="11313385" y="617812"/>
            <a:ext cx="5809119" cy="4259064"/>
          </a:xfrm>
          <a:custGeom>
            <a:rect b="b" l="l" r="r" t="t"/>
            <a:pathLst>
              <a:path extrusionOk="0" h="748589" w="1021032">
                <a:moveTo>
                  <a:pt x="30653" y="0"/>
                </a:moveTo>
                <a:lnTo>
                  <a:pt x="990380" y="0"/>
                </a:lnTo>
                <a:cubicBezTo>
                  <a:pt x="1007309" y="0"/>
                  <a:pt x="1021032" y="13724"/>
                  <a:pt x="1021032" y="30653"/>
                </a:cubicBezTo>
                <a:lnTo>
                  <a:pt x="1021032" y="717936"/>
                </a:lnTo>
                <a:cubicBezTo>
                  <a:pt x="1021032" y="734865"/>
                  <a:pt x="1007309" y="748589"/>
                  <a:pt x="990380" y="748589"/>
                </a:cubicBezTo>
                <a:lnTo>
                  <a:pt x="30653" y="748589"/>
                </a:lnTo>
                <a:cubicBezTo>
                  <a:pt x="13724" y="748589"/>
                  <a:pt x="0" y="734865"/>
                  <a:pt x="0" y="717936"/>
                </a:cubicBezTo>
                <a:lnTo>
                  <a:pt x="0" y="30653"/>
                </a:lnTo>
                <a:cubicBezTo>
                  <a:pt x="0" y="13724"/>
                  <a:pt x="13724" y="0"/>
                  <a:pt x="30653" y="0"/>
                </a:cubicBezTo>
                <a:close/>
              </a:path>
            </a:pathLst>
          </a:custGeom>
          <a:blipFill rotWithShape="1">
            <a:blip r:embed="rId3">
              <a:alphaModFix/>
            </a:blip>
            <a:stretch>
              <a:fillRect b="0" l="-8652" r="-865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txBox="1"/>
          <p:nvPr/>
        </p:nvSpPr>
        <p:spPr>
          <a:xfrm>
            <a:off x="891903" y="1040672"/>
            <a:ext cx="9795756" cy="4190517"/>
          </a:xfrm>
          <a:prstGeom prst="rect">
            <a:avLst/>
          </a:prstGeom>
          <a:noFill/>
          <a:ln>
            <a:noFill/>
          </a:ln>
        </p:spPr>
        <p:txBody>
          <a:bodyPr anchorCtr="0" anchor="t" bIns="0" lIns="0" spcFirstLastPara="1" rIns="0" wrap="square" tIns="0">
            <a:spAutoFit/>
          </a:bodyPr>
          <a:lstStyle/>
          <a:p>
            <a:pPr indent="0" lvl="0" marL="0" marR="0" rtl="0" algn="l">
              <a:lnSpc>
                <a:spcPct val="85001"/>
              </a:lnSpc>
              <a:spcBef>
                <a:spcPts val="0"/>
              </a:spcBef>
              <a:spcAft>
                <a:spcPts val="0"/>
              </a:spcAft>
              <a:buNone/>
            </a:pPr>
            <a:r>
              <a:rPr b="0" i="0" lang="en-US" sz="18555" u="none" cap="none" strike="noStrike">
                <a:solidFill>
                  <a:srgbClr val="0D4B1D"/>
                </a:solidFill>
                <a:latin typeface="Anton"/>
                <a:ea typeface="Anton"/>
                <a:cs typeface="Anton"/>
                <a:sym typeface="Anton"/>
              </a:rPr>
              <a:t>PROCESO PRODUCTIVO</a:t>
            </a:r>
            <a:endParaRPr/>
          </a:p>
        </p:txBody>
      </p:sp>
      <p:sp>
        <p:nvSpPr>
          <p:cNvPr id="173" name="Google Shape;173;p6"/>
          <p:cNvSpPr txBox="1"/>
          <p:nvPr/>
        </p:nvSpPr>
        <p:spPr>
          <a:xfrm>
            <a:off x="6300567" y="4867351"/>
            <a:ext cx="1825490"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CAMINO</a:t>
            </a:r>
            <a:endParaRPr/>
          </a:p>
        </p:txBody>
      </p:sp>
      <p:sp>
        <p:nvSpPr>
          <p:cNvPr id="174" name="Google Shape;174;p6"/>
          <p:cNvSpPr txBox="1"/>
          <p:nvPr/>
        </p:nvSpPr>
        <p:spPr>
          <a:xfrm>
            <a:off x="1158225" y="7304038"/>
            <a:ext cx="2486899"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INICIO</a:t>
            </a:r>
            <a:endParaRPr/>
          </a:p>
        </p:txBody>
      </p:sp>
      <p:sp>
        <p:nvSpPr>
          <p:cNvPr id="175" name="Google Shape;175;p6"/>
          <p:cNvSpPr txBox="1"/>
          <p:nvPr/>
        </p:nvSpPr>
        <p:spPr>
          <a:xfrm>
            <a:off x="1158225" y="7669880"/>
            <a:ext cx="6967832" cy="2128013"/>
          </a:xfrm>
          <a:prstGeom prst="rect">
            <a:avLst/>
          </a:prstGeom>
          <a:noFill/>
          <a:ln>
            <a:noFill/>
          </a:ln>
        </p:spPr>
        <p:txBody>
          <a:bodyPr anchorCtr="0" anchor="t" bIns="0" lIns="0" spcFirstLastPara="1" rIns="0" wrap="square" tIns="0">
            <a:spAutoFit/>
          </a:bodyPr>
          <a:lstStyle/>
          <a:p>
            <a:pPr indent="0" lvl="0" marL="0" marR="0" rtl="0" algn="just">
              <a:lnSpc>
                <a:spcPct val="119969"/>
              </a:lnSpc>
              <a:spcBef>
                <a:spcPts val="0"/>
              </a:spcBef>
              <a:spcAft>
                <a:spcPts val="0"/>
              </a:spcAft>
              <a:buNone/>
            </a:pPr>
            <a:r>
              <a:rPr b="0" i="0" lang="en-US" sz="1292" u="none" cap="none" strike="noStrike">
                <a:solidFill>
                  <a:srgbClr val="000000"/>
                </a:solidFill>
                <a:latin typeface="Arial"/>
                <a:ea typeface="Arial"/>
                <a:cs typeface="Arial"/>
                <a:sym typeface="Arial"/>
              </a:rPr>
              <a:t>El proceso comenzó con la planificación técnica y de materiales, tomando como base los planos digitales del producto final.</a:t>
            </a:r>
            <a:endParaRPr/>
          </a:p>
          <a:p>
            <a:pPr indent="0" lvl="0" marL="0" marR="0" rtl="0" algn="just">
              <a:lnSpc>
                <a:spcPct val="119969"/>
              </a:lnSpc>
              <a:spcBef>
                <a:spcPts val="0"/>
              </a:spcBef>
              <a:spcAft>
                <a:spcPts val="0"/>
              </a:spcAft>
              <a:buNone/>
            </a:pPr>
            <a:r>
              <a:rPr b="0" i="0" lang="en-US" sz="1292" u="none" cap="none" strike="noStrike">
                <a:solidFill>
                  <a:srgbClr val="000000"/>
                </a:solidFill>
                <a:latin typeface="Arial"/>
                <a:ea typeface="Arial"/>
                <a:cs typeface="Arial"/>
                <a:sym typeface="Arial"/>
              </a:rPr>
              <a:t>Se seleccionó el biomaterial YerbaTec, un MDF fabricado a partir de residuos de yerba mate.</a:t>
            </a:r>
            <a:endParaRPr/>
          </a:p>
          <a:p>
            <a:pPr indent="0" lvl="0" marL="0" marR="0" rtl="0" algn="just">
              <a:lnSpc>
                <a:spcPct val="119969"/>
              </a:lnSpc>
              <a:spcBef>
                <a:spcPts val="0"/>
              </a:spcBef>
              <a:spcAft>
                <a:spcPts val="0"/>
              </a:spcAft>
              <a:buNone/>
            </a:pPr>
            <a:r>
              <a:rPr b="0" i="0" lang="en-US" sz="1292" u="none" cap="none" strike="noStrike">
                <a:solidFill>
                  <a:srgbClr val="000000"/>
                </a:solidFill>
                <a:latin typeface="Arial"/>
                <a:ea typeface="Arial"/>
                <a:cs typeface="Arial"/>
                <a:sym typeface="Arial"/>
              </a:rPr>
              <a:t>En esta etapa se definieron las dimensiones, espesores y tolerancias del material, así como los insumos complementarios.</a:t>
            </a:r>
            <a:endParaRPr/>
          </a:p>
          <a:p>
            <a:pPr indent="0" lvl="0" marL="0" marR="0" rtl="0" algn="just">
              <a:lnSpc>
                <a:spcPct val="119969"/>
              </a:lnSpc>
              <a:spcBef>
                <a:spcPts val="0"/>
              </a:spcBef>
              <a:spcAft>
                <a:spcPts val="0"/>
              </a:spcAft>
              <a:buNone/>
            </a:pPr>
            <a:r>
              <a:rPr b="0" i="0" lang="en-US" sz="1292" u="none" cap="none" strike="noStrike">
                <a:solidFill>
                  <a:srgbClr val="000000"/>
                </a:solidFill>
                <a:latin typeface="Arial"/>
                <a:ea typeface="Arial"/>
                <a:cs typeface="Arial"/>
                <a:sym typeface="Arial"/>
              </a:rPr>
              <a:t>Se estableció un plan de producción orientado a optimizar el uso de recursos y minimizar el desperdicio.</a:t>
            </a:r>
            <a:endParaRPr/>
          </a:p>
          <a:p>
            <a:pPr indent="0" lvl="0" marL="0" marR="0" rtl="0" algn="just">
              <a:lnSpc>
                <a:spcPct val="119969"/>
              </a:lnSpc>
              <a:spcBef>
                <a:spcPts val="0"/>
              </a:spcBef>
              <a:spcAft>
                <a:spcPts val="0"/>
              </a:spcAft>
              <a:buNone/>
            </a:pPr>
            <a:r>
              <a:rPr b="0" i="0" lang="en-US" sz="1292" u="none" cap="none" strike="noStrike">
                <a:solidFill>
                  <a:srgbClr val="000000"/>
                </a:solidFill>
                <a:latin typeface="Arial"/>
                <a:ea typeface="Arial"/>
                <a:cs typeface="Arial"/>
                <a:sym typeface="Arial"/>
              </a:rPr>
              <a:t>El diseño de corte fue preparado digitalmente mediante software, generando los archivos CNC y el anidado de piezas sobre las planchas para lograr un aprovechamiento del 95% del material.</a:t>
            </a:r>
            <a:endParaRPr/>
          </a:p>
          <a:p>
            <a:pPr indent="0" lvl="0" marL="0" marR="0" rtl="0" algn="just">
              <a:lnSpc>
                <a:spcPct val="119969"/>
              </a:lnSpc>
              <a:spcBef>
                <a:spcPts val="0"/>
              </a:spcBef>
              <a:spcAft>
                <a:spcPts val="0"/>
              </a:spcAft>
              <a:buNone/>
            </a:pPr>
            <a:r>
              <a:rPr b="0" i="0" lang="en-US" sz="1292" u="none" cap="none" strike="noStrike">
                <a:solidFill>
                  <a:srgbClr val="000000"/>
                </a:solidFill>
                <a:latin typeface="Arial"/>
                <a:ea typeface="Arial"/>
                <a:cs typeface="Arial"/>
                <a:sym typeface="Arial"/>
              </a:rPr>
              <a:t>Se determinaron las fases de trabajo, tiempos de operación y las máquinas a utilizar.</a:t>
            </a:r>
            <a:endParaRPr/>
          </a:p>
          <a:p>
            <a:pPr indent="0" lvl="0" marL="0" marR="0" rtl="0" algn="just">
              <a:lnSpc>
                <a:spcPct val="119969"/>
              </a:lnSpc>
              <a:spcBef>
                <a:spcPts val="0"/>
              </a:spcBef>
              <a:spcAft>
                <a:spcPts val="0"/>
              </a:spcAft>
              <a:buNone/>
            </a:pPr>
            <a:r>
              <a:t/>
            </a:r>
            <a:endParaRPr b="0" i="0" sz="1292" u="none" cap="none" strike="noStrike">
              <a:solidFill>
                <a:srgbClr val="000000"/>
              </a:solidFill>
              <a:latin typeface="Arial"/>
              <a:ea typeface="Arial"/>
              <a:cs typeface="Arial"/>
              <a:sym typeface="Arial"/>
            </a:endParaRPr>
          </a:p>
        </p:txBody>
      </p:sp>
      <p:sp>
        <p:nvSpPr>
          <p:cNvPr id="176" name="Google Shape;176;p6"/>
          <p:cNvSpPr txBox="1"/>
          <p:nvPr/>
        </p:nvSpPr>
        <p:spPr>
          <a:xfrm>
            <a:off x="10946909" y="7304038"/>
            <a:ext cx="1825490"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FIN</a:t>
            </a:r>
            <a:endParaRPr/>
          </a:p>
        </p:txBody>
      </p:sp>
      <p:sp>
        <p:nvSpPr>
          <p:cNvPr id="177" name="Google Shape;177;p6"/>
          <p:cNvSpPr txBox="1"/>
          <p:nvPr/>
        </p:nvSpPr>
        <p:spPr>
          <a:xfrm>
            <a:off x="10946909" y="7686136"/>
            <a:ext cx="5628401" cy="2095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400" u="none" cap="none" strike="noStrike">
                <a:solidFill>
                  <a:srgbClr val="000000"/>
                </a:solidFill>
                <a:latin typeface="Arial"/>
                <a:ea typeface="Arial"/>
                <a:cs typeface="Arial"/>
                <a:sym typeface="Arial"/>
              </a:rPr>
              <a:t>Con la estructura ensamblada, se aplicó un protector de madera a base de agua para brindar resistencia a la humedad y al desgaste, manteniendo un bajo impacto ambiental. Tras el secado y curado, se efectuó un control de calidad final que evaluó estabilidad, resistencia, nivelación y acabados. Las pruebas demostraron una capacidad de carga de 320 a 360 kg, garantizando su funcionalidad en el entorno educativo. Finalmente, el mobiliario fue embalado, transportado e instalado en el Polo Educativo Tecnológico del Cerro, consolidando a Arbórea como un producto industrial sustentable que integra tecnología, diseño y compromiso ambiental.</a:t>
            </a:r>
            <a:endParaRPr/>
          </a:p>
        </p:txBody>
      </p:sp>
      <p:sp>
        <p:nvSpPr>
          <p:cNvPr id="178" name="Google Shape;178;p6"/>
          <p:cNvSpPr txBox="1"/>
          <p:nvPr/>
        </p:nvSpPr>
        <p:spPr>
          <a:xfrm>
            <a:off x="6300567" y="5231190"/>
            <a:ext cx="7021897" cy="1828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500" u="none" cap="none" strike="noStrike">
                <a:solidFill>
                  <a:srgbClr val="000000"/>
                </a:solidFill>
                <a:latin typeface="Arial"/>
                <a:ea typeface="Arial"/>
                <a:cs typeface="Arial"/>
                <a:sym typeface="Arial"/>
              </a:rPr>
              <a:t>Tras la fase de planificación, se inició la producción en taller con la inspección del material YerbaTec para asegurar su calidad. Las planchas fueron cortadas con precisión mediante una mesa CNC, controlando parámetros de velocidad y potencia para evitar daños. Luego, las piezas se lijaron y ajustaron manualmente, aplicando la técnica tradicional Sun Mao para un ensamblaje sólido y sostenible sin adhesivos. Finalmente, se montó la estructura con refuerzos de acero inoxidable, realizando controles de calidad intermedios para garantizar estabilidad, alineación y una estética coherente.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D957"/>
            </a:gs>
            <a:gs pos="100000">
              <a:srgbClr val="C9E265"/>
            </a:gs>
          </a:gsLst>
          <a:lin ang="0" scaled="0"/>
        </a:gradFill>
      </p:bgPr>
    </p:bg>
    <p:spTree>
      <p:nvGrpSpPr>
        <p:cNvPr id="182" name="Shape 182"/>
        <p:cNvGrpSpPr/>
        <p:nvPr/>
      </p:nvGrpSpPr>
      <p:grpSpPr>
        <a:xfrm>
          <a:off x="0" y="0"/>
          <a:ext cx="0" cy="0"/>
          <a:chOff x="0" y="0"/>
          <a:chExt cx="0" cy="0"/>
        </a:xfrm>
      </p:grpSpPr>
      <p:sp>
        <p:nvSpPr>
          <p:cNvPr id="183" name="Google Shape;183;p7"/>
          <p:cNvSpPr txBox="1"/>
          <p:nvPr/>
        </p:nvSpPr>
        <p:spPr>
          <a:xfrm>
            <a:off x="891903" y="612047"/>
            <a:ext cx="11393599" cy="8366125"/>
          </a:xfrm>
          <a:prstGeom prst="rect">
            <a:avLst/>
          </a:prstGeom>
          <a:noFill/>
          <a:ln>
            <a:noFill/>
          </a:ln>
        </p:spPr>
        <p:txBody>
          <a:bodyPr anchorCtr="0" anchor="t" bIns="0" lIns="0" spcFirstLastPara="1" rIns="0" wrap="square" tIns="0">
            <a:spAutoFit/>
          </a:bodyPr>
          <a:lstStyle/>
          <a:p>
            <a:pPr indent="0" lvl="0" marL="0" marR="0" rtl="0" algn="l">
              <a:lnSpc>
                <a:spcPct val="109000"/>
              </a:lnSpc>
              <a:spcBef>
                <a:spcPts val="0"/>
              </a:spcBef>
              <a:spcAft>
                <a:spcPts val="0"/>
              </a:spcAft>
              <a:buNone/>
            </a:pPr>
            <a:r>
              <a:rPr b="0" i="0" lang="en-US" sz="20000" u="none" cap="none" strike="noStrike">
                <a:solidFill>
                  <a:srgbClr val="0D4B1D"/>
                </a:solidFill>
                <a:latin typeface="Anton"/>
                <a:ea typeface="Anton"/>
                <a:cs typeface="Anton"/>
                <a:sym typeface="Anton"/>
              </a:rPr>
              <a:t>IMPACTO AMBIENTAL   Y TÉCNICO </a:t>
            </a:r>
            <a:endParaRPr/>
          </a:p>
        </p:txBody>
      </p:sp>
      <p:sp>
        <p:nvSpPr>
          <p:cNvPr id="184" name="Google Shape;184;p7"/>
          <p:cNvSpPr txBox="1"/>
          <p:nvPr/>
        </p:nvSpPr>
        <p:spPr>
          <a:xfrm>
            <a:off x="12285502" y="1340709"/>
            <a:ext cx="2841449"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IMPACTO AMBIENTAL:</a:t>
            </a:r>
            <a:endParaRPr/>
          </a:p>
        </p:txBody>
      </p:sp>
      <p:sp>
        <p:nvSpPr>
          <p:cNvPr id="185" name="Google Shape;185;p7"/>
          <p:cNvSpPr txBox="1"/>
          <p:nvPr/>
        </p:nvSpPr>
        <p:spPr>
          <a:xfrm>
            <a:off x="12285502" y="5399898"/>
            <a:ext cx="2841449" cy="356316"/>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2348" u="none" cap="none" strike="noStrike">
                <a:solidFill>
                  <a:srgbClr val="0D4B1D"/>
                </a:solidFill>
                <a:latin typeface="Anton"/>
                <a:ea typeface="Anton"/>
                <a:cs typeface="Anton"/>
                <a:sym typeface="Anton"/>
              </a:rPr>
              <a:t>IMPACTO TÉCNICO:</a:t>
            </a:r>
            <a:endParaRPr/>
          </a:p>
        </p:txBody>
      </p:sp>
      <p:sp>
        <p:nvSpPr>
          <p:cNvPr id="186" name="Google Shape;186;p7"/>
          <p:cNvSpPr txBox="1"/>
          <p:nvPr/>
        </p:nvSpPr>
        <p:spPr>
          <a:xfrm>
            <a:off x="12285502" y="1810149"/>
            <a:ext cx="4973798" cy="3495675"/>
          </a:xfrm>
          <a:prstGeom prst="rect">
            <a:avLst/>
          </a:prstGeom>
          <a:noFill/>
          <a:ln>
            <a:noFill/>
          </a:ln>
        </p:spPr>
        <p:txBody>
          <a:bodyPr anchorCtr="0" anchor="t" bIns="0" lIns="0" spcFirstLastPara="1" rIns="0" wrap="square" tIns="0">
            <a:spAutoFit/>
          </a:bodyPr>
          <a:lstStyle/>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Este proyecto fue concebido desde una visión de diseño responsable, integrando criterios de sostenibilidad y economía circular en cada etapa del proceso.</a:t>
            </a:r>
            <a:endParaRPr/>
          </a:p>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El uso de YerbaTec representa una innovación dentro del diseño, este material reduce la dependencia de recursos forestales tradicionales y disminuye la huella de carbono asociada a la producción de MDF convencional.</a:t>
            </a:r>
            <a:endParaRPr/>
          </a:p>
          <a:p>
            <a:pPr indent="0" lvl="0" marL="0" marR="0" rtl="0" algn="just">
              <a:lnSpc>
                <a:spcPct val="120013"/>
              </a:lnSpc>
              <a:spcBef>
                <a:spcPts val="0"/>
              </a:spcBef>
              <a:spcAft>
                <a:spcPts val="0"/>
              </a:spcAft>
              <a:buNone/>
            </a:pPr>
            <a:r>
              <a:t/>
            </a:r>
            <a:endParaRPr b="0" i="0" sz="1499" u="none" cap="none" strike="noStrike">
              <a:solidFill>
                <a:srgbClr val="000000"/>
              </a:solidFill>
              <a:latin typeface="Arial"/>
              <a:ea typeface="Arial"/>
              <a:cs typeface="Arial"/>
              <a:sym typeface="Arial"/>
            </a:endParaRPr>
          </a:p>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La planificación de corte mediante anidado digital permitió un 95% de aprovechamiento del material, con solo un 5% de residuo no reutilizable.</a:t>
            </a:r>
            <a:endParaRPr/>
          </a:p>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Además, se priorizó el uso de productos base agua, eliminando solventes y emisiones tóxicas durante el acabado, lo que hace que el proceso sea más seguro para los trabajadores y para el entorno educativo.</a:t>
            </a:r>
            <a:endParaRPr/>
          </a:p>
          <a:p>
            <a:pPr indent="0" lvl="0" marL="0" marR="0" rtl="0" algn="just">
              <a:lnSpc>
                <a:spcPct val="120013"/>
              </a:lnSpc>
              <a:spcBef>
                <a:spcPts val="0"/>
              </a:spcBef>
              <a:spcAft>
                <a:spcPts val="0"/>
              </a:spcAft>
              <a:buNone/>
            </a:pPr>
            <a:r>
              <a:t/>
            </a:r>
            <a:endParaRPr b="0" i="0" sz="1499" u="none" cap="none" strike="noStrike">
              <a:solidFill>
                <a:srgbClr val="000000"/>
              </a:solidFill>
              <a:latin typeface="Arial"/>
              <a:ea typeface="Arial"/>
              <a:cs typeface="Arial"/>
              <a:sym typeface="Arial"/>
            </a:endParaRPr>
          </a:p>
        </p:txBody>
      </p:sp>
      <p:sp>
        <p:nvSpPr>
          <p:cNvPr id="187" name="Google Shape;187;p7"/>
          <p:cNvSpPr txBox="1"/>
          <p:nvPr/>
        </p:nvSpPr>
        <p:spPr>
          <a:xfrm>
            <a:off x="12285502" y="5966455"/>
            <a:ext cx="4973798" cy="3714750"/>
          </a:xfrm>
          <a:prstGeom prst="rect">
            <a:avLst/>
          </a:prstGeom>
          <a:noFill/>
          <a:ln>
            <a:noFill/>
          </a:ln>
        </p:spPr>
        <p:txBody>
          <a:bodyPr anchorCtr="0" anchor="t" bIns="0" lIns="0" spcFirstLastPara="1" rIns="0" wrap="square" tIns="0">
            <a:spAutoFit/>
          </a:bodyPr>
          <a:lstStyle/>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Desde el punto de vista técnico, responde a estándares de resistencia, durabilidad y estabilidad estructural.</a:t>
            </a:r>
            <a:endParaRPr/>
          </a:p>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Las uniones se resolvieron mediante el sistema Sun Mao, que garantiza encastres precisos sin necesidad de adhesivos o herrajes visibles, brindando una estructura firme, limpia y desmontable.</a:t>
            </a:r>
            <a:endParaRPr/>
          </a:p>
          <a:p>
            <a:pPr indent="0" lvl="0" marL="0" marR="0" rtl="0" algn="just">
              <a:lnSpc>
                <a:spcPct val="120013"/>
              </a:lnSpc>
              <a:spcBef>
                <a:spcPts val="0"/>
              </a:spcBef>
              <a:spcAft>
                <a:spcPts val="0"/>
              </a:spcAft>
              <a:buNone/>
            </a:pPr>
            <a:r>
              <a:t/>
            </a:r>
            <a:endParaRPr b="0" i="0" sz="1499" u="none" cap="none" strike="noStrike">
              <a:solidFill>
                <a:srgbClr val="000000"/>
              </a:solidFill>
              <a:latin typeface="Arial"/>
              <a:ea typeface="Arial"/>
              <a:cs typeface="Arial"/>
              <a:sym typeface="Arial"/>
            </a:endParaRPr>
          </a:p>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Los ensayos realizados demostraron que el conjunto soporta cargas de entre 320 y 360 kg.</a:t>
            </a:r>
            <a:endParaRPr/>
          </a:p>
          <a:p>
            <a:pPr indent="0" lvl="0" marL="0" marR="0" rtl="0" algn="just">
              <a:lnSpc>
                <a:spcPct val="120013"/>
              </a:lnSpc>
              <a:spcBef>
                <a:spcPts val="0"/>
              </a:spcBef>
              <a:spcAft>
                <a:spcPts val="0"/>
              </a:spcAft>
              <a:buNone/>
            </a:pPr>
            <a:r>
              <a:t/>
            </a:r>
            <a:endParaRPr b="0" i="0" sz="1499" u="none" cap="none" strike="noStrike">
              <a:solidFill>
                <a:srgbClr val="000000"/>
              </a:solidFill>
              <a:latin typeface="Arial"/>
              <a:ea typeface="Arial"/>
              <a:cs typeface="Arial"/>
              <a:sym typeface="Arial"/>
            </a:endParaRPr>
          </a:p>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El diseño modular y simétrico facilita tanto la fabricación industrial como su reparación o reemplazo de piezas individuales, extendiendo la vida útil del producto.</a:t>
            </a:r>
            <a:endParaRPr/>
          </a:p>
          <a:p>
            <a:pPr indent="0" lvl="0" marL="0" marR="0" rtl="0" algn="just">
              <a:lnSpc>
                <a:spcPct val="120013"/>
              </a:lnSpc>
              <a:spcBef>
                <a:spcPts val="0"/>
              </a:spcBef>
              <a:spcAft>
                <a:spcPts val="0"/>
              </a:spcAft>
              <a:buNone/>
            </a:pPr>
            <a:r>
              <a:rPr b="0" i="0" lang="en-US" sz="1499" u="none" cap="none" strike="noStrike">
                <a:solidFill>
                  <a:srgbClr val="000000"/>
                </a:solidFill>
                <a:latin typeface="Arial"/>
                <a:ea typeface="Arial"/>
                <a:cs typeface="Arial"/>
                <a:sym typeface="Arial"/>
              </a:rPr>
              <a:t>Esto convierte a Arbórea en una pieza técnicamente eficiente, de mantenimiento simple y adaptable a futuras producciones a escala.</a:t>
            </a:r>
            <a:endParaRPr/>
          </a:p>
          <a:p>
            <a:pPr indent="0" lvl="0" marL="0" marR="0" rtl="0" algn="just">
              <a:lnSpc>
                <a:spcPct val="120013"/>
              </a:lnSpc>
              <a:spcBef>
                <a:spcPts val="0"/>
              </a:spcBef>
              <a:spcAft>
                <a:spcPts val="0"/>
              </a:spcAft>
              <a:buNone/>
            </a:pPr>
            <a:r>
              <a:t/>
            </a:r>
            <a:endParaRPr b="0" i="0" sz="1499"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D957"/>
            </a:gs>
            <a:gs pos="100000">
              <a:srgbClr val="C9E265"/>
            </a:gs>
          </a:gsLst>
          <a:lin ang="0" scaled="0"/>
        </a:gradFill>
      </p:bgPr>
    </p:bg>
    <p:spTree>
      <p:nvGrpSpPr>
        <p:cNvPr id="191" name="Shape 191"/>
        <p:cNvGrpSpPr/>
        <p:nvPr/>
      </p:nvGrpSpPr>
      <p:grpSpPr>
        <a:xfrm>
          <a:off x="0" y="0"/>
          <a:ext cx="0" cy="0"/>
          <a:chOff x="0" y="0"/>
          <a:chExt cx="0" cy="0"/>
        </a:xfrm>
      </p:grpSpPr>
      <p:sp>
        <p:nvSpPr>
          <p:cNvPr id="192" name="Google Shape;192;p8"/>
          <p:cNvSpPr/>
          <p:nvPr/>
        </p:nvSpPr>
        <p:spPr>
          <a:xfrm>
            <a:off x="11024889" y="3389052"/>
            <a:ext cx="6234411" cy="6234411"/>
          </a:xfrm>
          <a:custGeom>
            <a:rect b="b" l="l" r="r" t="t"/>
            <a:pathLst>
              <a:path extrusionOk="0" h="812800" w="812800">
                <a:moveTo>
                  <a:pt x="28562" y="0"/>
                </a:moveTo>
                <a:lnTo>
                  <a:pt x="784239" y="0"/>
                </a:lnTo>
                <a:cubicBezTo>
                  <a:pt x="800013" y="0"/>
                  <a:pt x="812800" y="12787"/>
                  <a:pt x="812800" y="28562"/>
                </a:cubicBezTo>
                <a:lnTo>
                  <a:pt x="812800" y="784239"/>
                </a:lnTo>
                <a:cubicBezTo>
                  <a:pt x="812800" y="800013"/>
                  <a:pt x="800013" y="812800"/>
                  <a:pt x="784239" y="812800"/>
                </a:cubicBezTo>
                <a:lnTo>
                  <a:pt x="28562" y="812800"/>
                </a:lnTo>
                <a:cubicBezTo>
                  <a:pt x="12787" y="812800"/>
                  <a:pt x="0" y="800013"/>
                  <a:pt x="0" y="784239"/>
                </a:cubicBezTo>
                <a:lnTo>
                  <a:pt x="0" y="28562"/>
                </a:lnTo>
                <a:cubicBezTo>
                  <a:pt x="0" y="12787"/>
                  <a:pt x="12787" y="0"/>
                  <a:pt x="28562" y="0"/>
                </a:cubicBezTo>
                <a:close/>
              </a:path>
            </a:pathLst>
          </a:custGeom>
          <a:blipFill rotWithShape="1">
            <a:blip r:embed="rId3">
              <a:alphaModFix/>
            </a:blip>
            <a:stretch>
              <a:fillRect b="0" l="-29999" r="-29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txBox="1"/>
          <p:nvPr/>
        </p:nvSpPr>
        <p:spPr>
          <a:xfrm>
            <a:off x="891903" y="932422"/>
            <a:ext cx="11393599" cy="4537076"/>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20000" u="none" cap="none" strike="noStrike">
                <a:solidFill>
                  <a:srgbClr val="0D4B1D"/>
                </a:solidFill>
                <a:latin typeface="Anton"/>
                <a:ea typeface="Anton"/>
                <a:cs typeface="Anton"/>
                <a:sym typeface="Anton"/>
              </a:rPr>
              <a:t>VALOR DE PROPUESTA</a:t>
            </a:r>
            <a:endParaRPr/>
          </a:p>
        </p:txBody>
      </p:sp>
      <p:sp>
        <p:nvSpPr>
          <p:cNvPr id="194" name="Google Shape;194;p8"/>
          <p:cNvSpPr txBox="1"/>
          <p:nvPr/>
        </p:nvSpPr>
        <p:spPr>
          <a:xfrm>
            <a:off x="1028700" y="5289405"/>
            <a:ext cx="9402938" cy="3685403"/>
          </a:xfrm>
          <a:prstGeom prst="rect">
            <a:avLst/>
          </a:prstGeom>
          <a:noFill/>
          <a:ln>
            <a:noFill/>
          </a:ln>
        </p:spPr>
        <p:txBody>
          <a:bodyPr anchorCtr="0" anchor="t" bIns="0" lIns="0" spcFirstLastPara="1" rIns="0" wrap="square" tIns="0">
            <a:spAutoFit/>
          </a:bodyPr>
          <a:lstStyle/>
          <a:p>
            <a:pPr indent="0" lvl="0" marL="0" marR="0" rtl="0" algn="just">
              <a:lnSpc>
                <a:spcPct val="119989"/>
              </a:lnSpc>
              <a:spcBef>
                <a:spcPts val="0"/>
              </a:spcBef>
              <a:spcAft>
                <a:spcPts val="0"/>
              </a:spcAft>
              <a:buNone/>
            </a:pPr>
            <a:r>
              <a:rPr b="0" i="0" lang="en-US" sz="1941" u="none" cap="none" strike="noStrike">
                <a:solidFill>
                  <a:srgbClr val="000000"/>
                </a:solidFill>
                <a:latin typeface="Arial"/>
                <a:ea typeface="Arial"/>
                <a:cs typeface="Arial"/>
                <a:sym typeface="Arial"/>
              </a:rPr>
              <a:t>El proyecto Arbórea integra funcionalidad, sostenibilidad y estética emocional, ofreciendo mobiliario innovador y ecológico para instituciones educativas. Fabricado con YerbaTec, combina diseño simbólico, bajo impacto ambiental y viabilidad económica.</a:t>
            </a:r>
            <a:endParaRPr/>
          </a:p>
          <a:p>
            <a:pPr indent="0" lvl="0" marL="0" marR="0" rtl="0" algn="just">
              <a:lnSpc>
                <a:spcPct val="119989"/>
              </a:lnSpc>
              <a:spcBef>
                <a:spcPts val="0"/>
              </a:spcBef>
              <a:spcAft>
                <a:spcPts val="0"/>
              </a:spcAft>
              <a:buNone/>
            </a:pPr>
            <a:r>
              <a:t/>
            </a:r>
            <a:endParaRPr b="0" i="0" sz="1941" u="none" cap="none" strike="noStrike">
              <a:solidFill>
                <a:srgbClr val="000000"/>
              </a:solidFill>
              <a:latin typeface="Arial"/>
              <a:ea typeface="Arial"/>
              <a:cs typeface="Arial"/>
              <a:sym typeface="Arial"/>
            </a:endParaRPr>
          </a:p>
          <a:p>
            <a:pPr indent="0" lvl="0" marL="0" marR="0" rtl="0" algn="just">
              <a:lnSpc>
                <a:spcPct val="119989"/>
              </a:lnSpc>
              <a:spcBef>
                <a:spcPts val="0"/>
              </a:spcBef>
              <a:spcAft>
                <a:spcPts val="0"/>
              </a:spcAft>
              <a:buNone/>
            </a:pPr>
            <a:r>
              <a:rPr b="0" i="0" lang="en-US" sz="1941" u="none" cap="none" strike="noStrike">
                <a:solidFill>
                  <a:srgbClr val="000000"/>
                </a:solidFill>
                <a:latin typeface="Arial"/>
                <a:ea typeface="Arial"/>
                <a:cs typeface="Arial"/>
                <a:sym typeface="Arial"/>
              </a:rPr>
              <a:t>Su costo de producción es de aproximadamente 16.581 pesos uruguayos (417 USD), incluyendo materiales, mano de obra y maquinaria CNC. Gracias a su durabilidad, bajo mantenimiento y posibilidad de producción local, presenta una relación costo-beneficio favorable y genera empleo en talleres nacionales.</a:t>
            </a:r>
            <a:endParaRPr/>
          </a:p>
          <a:p>
            <a:pPr indent="0" lvl="0" marL="0" marR="0" rtl="0" algn="just">
              <a:lnSpc>
                <a:spcPct val="119989"/>
              </a:lnSpc>
              <a:spcBef>
                <a:spcPts val="0"/>
              </a:spcBef>
              <a:spcAft>
                <a:spcPts val="0"/>
              </a:spcAft>
              <a:buNone/>
            </a:pPr>
            <a:r>
              <a:t/>
            </a:r>
            <a:endParaRPr b="0" i="0" sz="1941" u="none" cap="none" strike="noStrike">
              <a:solidFill>
                <a:srgbClr val="000000"/>
              </a:solidFill>
              <a:latin typeface="Arial"/>
              <a:ea typeface="Arial"/>
              <a:cs typeface="Arial"/>
              <a:sym typeface="Arial"/>
            </a:endParaRPr>
          </a:p>
          <a:p>
            <a:pPr indent="0" lvl="0" marL="0" marR="0" rtl="0" algn="just">
              <a:lnSpc>
                <a:spcPct val="119989"/>
              </a:lnSpc>
              <a:spcBef>
                <a:spcPts val="0"/>
              </a:spcBef>
              <a:spcAft>
                <a:spcPts val="0"/>
              </a:spcAft>
              <a:buNone/>
            </a:pPr>
            <a:r>
              <a:rPr b="0" i="0" lang="en-US" sz="1941" u="none" cap="none" strike="noStrike">
                <a:solidFill>
                  <a:srgbClr val="000000"/>
                </a:solidFill>
                <a:latin typeface="Arial"/>
                <a:ea typeface="Arial"/>
                <a:cs typeface="Arial"/>
                <a:sym typeface="Arial"/>
              </a:rPr>
              <a:t>El diseño modular y adaptable permite su uso en escuelas, universidades o espacios de coworking. Además, su identidad ecológica y cultural lo distingue en el mercado y abre la posibilidad de expandirse hacia una línea completa de mobiliarios sostenibles.</a:t>
            </a:r>
            <a:endParaRPr/>
          </a:p>
        </p:txBody>
      </p:sp>
      <p:sp>
        <p:nvSpPr>
          <p:cNvPr id="195" name="Google Shape;195;p8"/>
          <p:cNvSpPr txBox="1"/>
          <p:nvPr/>
        </p:nvSpPr>
        <p:spPr>
          <a:xfrm>
            <a:off x="10934374" y="1581150"/>
            <a:ext cx="6324926" cy="1967317"/>
          </a:xfrm>
          <a:prstGeom prst="rect">
            <a:avLst/>
          </a:prstGeom>
          <a:noFill/>
          <a:ln>
            <a:noFill/>
          </a:ln>
        </p:spPr>
        <p:txBody>
          <a:bodyPr anchorCtr="0" anchor="t" bIns="0" lIns="0" spcFirstLastPara="1" rIns="0" wrap="square" tIns="0">
            <a:spAutoFit/>
          </a:bodyPr>
          <a:lstStyle/>
          <a:p>
            <a:pPr indent="0" lvl="0" marL="0" marR="0" rtl="0" algn="l">
              <a:lnSpc>
                <a:spcPct val="85001"/>
              </a:lnSpc>
              <a:spcBef>
                <a:spcPts val="0"/>
              </a:spcBef>
              <a:spcAft>
                <a:spcPts val="0"/>
              </a:spcAft>
              <a:buNone/>
            </a:pPr>
            <a:r>
              <a:rPr b="0" i="0" lang="en-US" sz="16568" u="none" cap="none" strike="noStrike">
                <a:solidFill>
                  <a:srgbClr val="0D4B1D"/>
                </a:solidFill>
                <a:latin typeface="Anton"/>
                <a:ea typeface="Anton"/>
                <a:cs typeface="Anton"/>
                <a:sym typeface="Anton"/>
              </a:rPr>
              <a:t>417 USD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D957"/>
            </a:gs>
            <a:gs pos="100000">
              <a:srgbClr val="C9E265"/>
            </a:gs>
          </a:gsLst>
          <a:lin ang="0" scaled="0"/>
        </a:gradFill>
      </p:bgPr>
    </p:bg>
    <p:spTree>
      <p:nvGrpSpPr>
        <p:cNvPr id="199" name="Shape 199"/>
        <p:cNvGrpSpPr/>
        <p:nvPr/>
      </p:nvGrpSpPr>
      <p:grpSpPr>
        <a:xfrm>
          <a:off x="0" y="0"/>
          <a:ext cx="0" cy="0"/>
          <a:chOff x="0" y="0"/>
          <a:chExt cx="0" cy="0"/>
        </a:xfrm>
      </p:grpSpPr>
      <p:sp>
        <p:nvSpPr>
          <p:cNvPr id="200" name="Google Shape;200;p9"/>
          <p:cNvSpPr/>
          <p:nvPr/>
        </p:nvSpPr>
        <p:spPr>
          <a:xfrm>
            <a:off x="721936" y="3397182"/>
            <a:ext cx="5185822" cy="5861118"/>
          </a:xfrm>
          <a:custGeom>
            <a:rect b="b" l="l" r="r" t="t"/>
            <a:pathLst>
              <a:path extrusionOk="0" h="812800" w="719152">
                <a:moveTo>
                  <a:pt x="34337" y="0"/>
                </a:moveTo>
                <a:lnTo>
                  <a:pt x="684816" y="0"/>
                </a:lnTo>
                <a:cubicBezTo>
                  <a:pt x="693922" y="0"/>
                  <a:pt x="702656" y="3618"/>
                  <a:pt x="709095" y="10057"/>
                </a:cubicBezTo>
                <a:cubicBezTo>
                  <a:pt x="715535" y="16496"/>
                  <a:pt x="719152" y="25230"/>
                  <a:pt x="719152" y="34337"/>
                </a:cubicBezTo>
                <a:lnTo>
                  <a:pt x="719152" y="778463"/>
                </a:lnTo>
                <a:cubicBezTo>
                  <a:pt x="719152" y="797427"/>
                  <a:pt x="703779" y="812800"/>
                  <a:pt x="684816" y="812800"/>
                </a:cubicBezTo>
                <a:lnTo>
                  <a:pt x="34337" y="812800"/>
                </a:lnTo>
                <a:cubicBezTo>
                  <a:pt x="25230" y="812800"/>
                  <a:pt x="16496" y="809182"/>
                  <a:pt x="10057" y="802743"/>
                </a:cubicBezTo>
                <a:cubicBezTo>
                  <a:pt x="3618" y="796304"/>
                  <a:pt x="0" y="787570"/>
                  <a:pt x="0" y="778463"/>
                </a:cubicBezTo>
                <a:lnTo>
                  <a:pt x="0" y="34337"/>
                </a:lnTo>
                <a:cubicBezTo>
                  <a:pt x="0" y="25230"/>
                  <a:pt x="3618" y="16496"/>
                  <a:pt x="10057" y="10057"/>
                </a:cubicBezTo>
                <a:cubicBezTo>
                  <a:pt x="16496" y="3618"/>
                  <a:pt x="25230" y="0"/>
                  <a:pt x="34337" y="0"/>
                </a:cubicBezTo>
                <a:close/>
              </a:path>
            </a:pathLst>
          </a:custGeom>
          <a:blipFill rotWithShape="1">
            <a:blip r:embed="rId3">
              <a:alphaModFix/>
            </a:blip>
            <a:stretch>
              <a:fillRect b="0" l="-40415" r="-4041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6172739" y="3397182"/>
            <a:ext cx="5459259" cy="5861118"/>
          </a:xfrm>
          <a:custGeom>
            <a:rect b="b" l="l" r="r" t="t"/>
            <a:pathLst>
              <a:path extrusionOk="0" h="812800" w="757072">
                <a:moveTo>
                  <a:pt x="32617" y="0"/>
                </a:moveTo>
                <a:lnTo>
                  <a:pt x="724455" y="0"/>
                </a:lnTo>
                <a:cubicBezTo>
                  <a:pt x="733105" y="0"/>
                  <a:pt x="741401" y="3436"/>
                  <a:pt x="747518" y="9553"/>
                </a:cubicBezTo>
                <a:cubicBezTo>
                  <a:pt x="753635" y="15670"/>
                  <a:pt x="757072" y="23966"/>
                  <a:pt x="757072" y="32617"/>
                </a:cubicBezTo>
                <a:lnTo>
                  <a:pt x="757072" y="780183"/>
                </a:lnTo>
                <a:cubicBezTo>
                  <a:pt x="757072" y="798197"/>
                  <a:pt x="742469" y="812800"/>
                  <a:pt x="724455" y="812800"/>
                </a:cubicBezTo>
                <a:lnTo>
                  <a:pt x="32617" y="812800"/>
                </a:lnTo>
                <a:cubicBezTo>
                  <a:pt x="14603" y="812800"/>
                  <a:pt x="0" y="798197"/>
                  <a:pt x="0" y="780183"/>
                </a:cubicBezTo>
                <a:lnTo>
                  <a:pt x="0" y="32617"/>
                </a:lnTo>
                <a:cubicBezTo>
                  <a:pt x="0" y="14603"/>
                  <a:pt x="14603" y="0"/>
                  <a:pt x="32617" y="0"/>
                </a:cubicBezTo>
                <a:close/>
              </a:path>
            </a:pathLst>
          </a:custGeom>
          <a:blipFill rotWithShape="1">
            <a:blip r:embed="rId4">
              <a:alphaModFix/>
            </a:blip>
            <a:stretch>
              <a:fillRect b="0" l="-35884" r="-3588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1861040" y="3397182"/>
            <a:ext cx="5398260" cy="5861118"/>
          </a:xfrm>
          <a:custGeom>
            <a:rect b="b" l="l" r="r" t="t"/>
            <a:pathLst>
              <a:path extrusionOk="0" h="812800" w="748612">
                <a:moveTo>
                  <a:pt x="32985" y="0"/>
                </a:moveTo>
                <a:lnTo>
                  <a:pt x="715627" y="0"/>
                </a:lnTo>
                <a:cubicBezTo>
                  <a:pt x="733844" y="0"/>
                  <a:pt x="748612" y="14768"/>
                  <a:pt x="748612" y="32985"/>
                </a:cubicBezTo>
                <a:lnTo>
                  <a:pt x="748612" y="779815"/>
                </a:lnTo>
                <a:cubicBezTo>
                  <a:pt x="748612" y="798032"/>
                  <a:pt x="733844" y="812800"/>
                  <a:pt x="715627" y="812800"/>
                </a:cubicBezTo>
                <a:lnTo>
                  <a:pt x="32985" y="812800"/>
                </a:lnTo>
                <a:cubicBezTo>
                  <a:pt x="14768" y="812800"/>
                  <a:pt x="0" y="798032"/>
                  <a:pt x="0" y="779815"/>
                </a:cubicBezTo>
                <a:lnTo>
                  <a:pt x="0" y="32985"/>
                </a:lnTo>
                <a:cubicBezTo>
                  <a:pt x="0" y="14768"/>
                  <a:pt x="14768" y="0"/>
                  <a:pt x="32985" y="0"/>
                </a:cubicBezTo>
                <a:close/>
              </a:path>
            </a:pathLst>
          </a:custGeom>
          <a:blipFill rotWithShape="1">
            <a:blip r:embed="rId5">
              <a:alphaModFix/>
            </a:blip>
            <a:stretch>
              <a:fillRect b="0" l="-36856" r="-3685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txBox="1"/>
          <p:nvPr/>
        </p:nvSpPr>
        <p:spPr>
          <a:xfrm>
            <a:off x="721936" y="1165552"/>
            <a:ext cx="16844128" cy="2231630"/>
          </a:xfrm>
          <a:prstGeom prst="rect">
            <a:avLst/>
          </a:prstGeom>
          <a:noFill/>
          <a:ln>
            <a:noFill/>
          </a:ln>
        </p:spPr>
        <p:txBody>
          <a:bodyPr anchorCtr="0" anchor="t" bIns="0" lIns="0" spcFirstLastPara="1" rIns="0" wrap="square" tIns="0">
            <a:spAutoFit/>
          </a:bodyPr>
          <a:lstStyle/>
          <a:p>
            <a:pPr indent="0" lvl="0" marL="0" marR="0" rtl="0" algn="l">
              <a:lnSpc>
                <a:spcPct val="85003"/>
              </a:lnSpc>
              <a:spcBef>
                <a:spcPts val="0"/>
              </a:spcBef>
              <a:spcAft>
                <a:spcPts val="0"/>
              </a:spcAft>
              <a:buNone/>
            </a:pPr>
            <a:r>
              <a:rPr b="0" i="0" lang="en-US" sz="18744" u="none" cap="none" strike="noStrike">
                <a:solidFill>
                  <a:srgbClr val="0D4B1D"/>
                </a:solidFill>
                <a:latin typeface="Anton"/>
                <a:ea typeface="Anton"/>
                <a:cs typeface="Anton"/>
                <a:sym typeface="Anton"/>
              </a:rPr>
              <a:t>VALOR DE PROPUESTA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